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58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68" r:id="rId16"/>
    <p:sldId id="269" r:id="rId17"/>
    <p:sldId id="270" r:id="rId18"/>
    <p:sldId id="272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3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6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64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0103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80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61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03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03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6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9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6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14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6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8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7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5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05158D6-9B09-423F-A731-6668EBEA817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19F0-7643-4DA8-83B0-CF8D53F56D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97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tor.org/stable/117002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Successes and Challenges </a:t>
            </a:r>
            <a:r>
              <a:rPr lang="en-US" sz="4000" dirty="0" smtClean="0"/>
              <a:t>of </a:t>
            </a:r>
            <a:r>
              <a:rPr lang="en-US" sz="4000" dirty="0"/>
              <a:t>First-Generation College </a:t>
            </a:r>
            <a:r>
              <a:rPr lang="en-US" sz="4000" dirty="0" smtClean="0"/>
              <a:t>Students </a:t>
            </a:r>
            <a:r>
              <a:rPr lang="en-US" sz="4000" dirty="0"/>
              <a:t>Integration into </a:t>
            </a:r>
            <a:r>
              <a:rPr lang="en-US" sz="4000" dirty="0" smtClean="0"/>
              <a:t>Longwood </a:t>
            </a:r>
            <a:r>
              <a:rPr lang="en-US" sz="4000" dirty="0"/>
              <a:t>University: LSEM Effectiveness in College 	Transition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					  </a:t>
            </a:r>
            <a:r>
              <a:rPr lang="en-US" dirty="0" smtClean="0"/>
              <a:t>            </a:t>
            </a:r>
            <a:r>
              <a:rPr lang="en-US" dirty="0"/>
              <a:t>David Davino, Ph.D., LPC</a:t>
            </a:r>
          </a:p>
          <a:p>
            <a:r>
              <a:rPr lang="en-US" dirty="0"/>
              <a:t>					  </a:t>
            </a:r>
            <a:r>
              <a:rPr lang="en-US" dirty="0" smtClean="0"/>
              <a:t>             Longwood University</a:t>
            </a:r>
          </a:p>
          <a:p>
            <a:r>
              <a:rPr lang="en-US" dirty="0"/>
              <a:t>	</a:t>
            </a:r>
            <a:r>
              <a:rPr lang="en-US" dirty="0" smtClean="0"/>
              <a:t>				                      February 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4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Results – Perceived Knowledge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855478"/>
              </p:ext>
            </p:extLst>
          </p:nvPr>
        </p:nvGraphicFramePr>
        <p:xfrm>
          <a:off x="1103313" y="2052638"/>
          <a:ext cx="8947152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49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0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50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61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Pre-test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Post-test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+/-</a:t>
                      </a:r>
                      <a:r>
                        <a:rPr lang="en-US" baseline="0" dirty="0"/>
                        <a:t> Differential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Know who to contact for financial assistance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Know how to become a member of a student organization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Know how to join a social fraternity/sorority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Know the office to assist me in exploring careers and resume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Know the process of reporting a crime on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-0.41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Know the office to contact regarding plagiarism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Know resource to contact if have difficulty in writing 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Know the resource to contact if need to learn to manage time more effectively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Know how to use library to research papers/put together 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Know the process of changing majors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033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LSEM Course Feedback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635642"/>
              </p:ext>
            </p:extLst>
          </p:nvPr>
        </p:nvGraphicFramePr>
        <p:xfrm>
          <a:off x="1103313" y="2052638"/>
          <a:ext cx="894715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16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5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Increased my understanding of what it means to be a citizen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Increased my</a:t>
                      </a:r>
                      <a:r>
                        <a:rPr lang="en-US" baseline="0" dirty="0"/>
                        <a:t> understanding of campus traditions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Increased</a:t>
                      </a:r>
                      <a:r>
                        <a:rPr lang="en-US" baseline="0" dirty="0"/>
                        <a:t> my understanding of how to access academic resources on campus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Increased my understanding of how to access financial resources on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Increased</a:t>
                      </a:r>
                      <a:r>
                        <a:rPr lang="en-US" baseline="0" dirty="0"/>
                        <a:t> my understanding of the social organizations on campus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Increased my understanding</a:t>
                      </a:r>
                      <a:r>
                        <a:rPr lang="en-US" baseline="0" dirty="0"/>
                        <a:t> of how to be more successful at Longwood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634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Results – Strengths/Resources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Optimism/Positivity</a:t>
            </a:r>
          </a:p>
          <a:p>
            <a:r>
              <a:rPr lang="en-US" dirty="0"/>
              <a:t>Compassion/Caring</a:t>
            </a:r>
          </a:p>
          <a:p>
            <a:r>
              <a:rPr lang="en-US" dirty="0"/>
              <a:t>Strong Social Support</a:t>
            </a:r>
          </a:p>
          <a:p>
            <a:r>
              <a:rPr lang="en-US" dirty="0"/>
              <a:t>Strong Work Ethic</a:t>
            </a:r>
          </a:p>
          <a:p>
            <a:r>
              <a:rPr lang="en-US" dirty="0"/>
              <a:t>Personal Responsibility</a:t>
            </a:r>
          </a:p>
          <a:p>
            <a:r>
              <a:rPr lang="en-US" dirty="0"/>
              <a:t>Importance of Family</a:t>
            </a:r>
          </a:p>
        </p:txBody>
      </p:sp>
    </p:spTree>
    <p:extLst>
      <p:ext uri="{BB962C8B-B14F-4D97-AF65-F5344CB8AC3E}">
        <p14:creationId xmlns:p14="http://schemas.microsoft.com/office/powerpoint/2010/main" val="1916656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Results -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Obligations to the family</a:t>
            </a:r>
          </a:p>
          <a:p>
            <a:endParaRPr lang="en-US" dirty="0"/>
          </a:p>
          <a:p>
            <a:r>
              <a:rPr lang="en-US" dirty="0"/>
              <a:t>Feelings of guilt</a:t>
            </a:r>
          </a:p>
          <a:p>
            <a:endParaRPr lang="en-US" dirty="0"/>
          </a:p>
          <a:p>
            <a:r>
              <a:rPr lang="en-US" dirty="0"/>
              <a:t>Lack of parental knowledge about college</a:t>
            </a:r>
          </a:p>
        </p:txBody>
      </p:sp>
    </p:spTree>
    <p:extLst>
      <p:ext uri="{BB962C8B-B14F-4D97-AF65-F5344CB8AC3E}">
        <p14:creationId xmlns:p14="http://schemas.microsoft.com/office/powerpoint/2010/main" val="2186485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Excerpts from Journals about Challenges of FGCS Experience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“The first would be the complete lack of knowledge about what to expect when the school year starts.  I know I was scared, and the fact that my parents couldn’t offer the insight I needed made college seem more terrifying.”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“As a first generation college student specifically, it’s hard for my parents to relate what I’m experiencing emotionally and socially, although I know that they are trying their best to help in every way possible.”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“Being a first generation college student, the majority of my expectations stemmed fro what I’ve seen in movies and other media sources.  I had many preconceived notions about college life that I have so far found out to be inaccurate, and in most cases that has been a good thing.”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246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      Satisfaction with Longwood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to form good friendships</a:t>
            </a:r>
          </a:p>
          <a:p>
            <a:endParaRPr lang="en-US" dirty="0"/>
          </a:p>
          <a:p>
            <a:r>
              <a:rPr lang="en-US" dirty="0"/>
              <a:t>Small college environment</a:t>
            </a:r>
          </a:p>
          <a:p>
            <a:endParaRPr lang="en-US" dirty="0"/>
          </a:p>
          <a:p>
            <a:r>
              <a:rPr lang="en-US" dirty="0"/>
              <a:t>Resources available for student success</a:t>
            </a:r>
          </a:p>
          <a:p>
            <a:endParaRPr lang="en-US" dirty="0"/>
          </a:p>
          <a:p>
            <a:r>
              <a:rPr lang="en-US" dirty="0"/>
              <a:t>Helpful professors</a:t>
            </a:r>
          </a:p>
        </p:txBody>
      </p:sp>
    </p:spTree>
    <p:extLst>
      <p:ext uri="{BB962C8B-B14F-4D97-AF65-F5344CB8AC3E}">
        <p14:creationId xmlns:p14="http://schemas.microsoft.com/office/powerpoint/2010/main" val="4161144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Research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sample size</a:t>
            </a:r>
          </a:p>
          <a:p>
            <a:endParaRPr lang="en-US" dirty="0"/>
          </a:p>
          <a:p>
            <a:r>
              <a:rPr lang="en-US" dirty="0"/>
              <a:t>Lack of diversity within sample</a:t>
            </a:r>
          </a:p>
          <a:p>
            <a:endParaRPr lang="en-US" dirty="0"/>
          </a:p>
          <a:p>
            <a:r>
              <a:rPr lang="en-US" dirty="0"/>
              <a:t>Self-selection</a:t>
            </a:r>
          </a:p>
          <a:p>
            <a:endParaRPr lang="en-US" dirty="0"/>
          </a:p>
          <a:p>
            <a:r>
              <a:rPr lang="en-US" dirty="0"/>
              <a:t>Positive gains due to other potential factors</a:t>
            </a:r>
          </a:p>
          <a:p>
            <a:endParaRPr lang="en-US" dirty="0"/>
          </a:p>
          <a:p>
            <a:r>
              <a:rPr lang="en-US" dirty="0"/>
              <a:t>Need for comparison groups</a:t>
            </a:r>
          </a:p>
        </p:txBody>
      </p:sp>
    </p:spTree>
    <p:extLst>
      <p:ext uri="{BB962C8B-B14F-4D97-AF65-F5344CB8AC3E}">
        <p14:creationId xmlns:p14="http://schemas.microsoft.com/office/powerpoint/2010/main" val="2899186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Class to assist w/FGCS transition</a:t>
            </a:r>
          </a:p>
          <a:p>
            <a:endParaRPr lang="en-US" dirty="0"/>
          </a:p>
          <a:p>
            <a:r>
              <a:rPr lang="en-US" dirty="0"/>
              <a:t>Small class size</a:t>
            </a:r>
          </a:p>
          <a:p>
            <a:endParaRPr lang="en-US" dirty="0"/>
          </a:p>
          <a:p>
            <a:r>
              <a:rPr lang="en-US" dirty="0"/>
              <a:t>1 on 1 meetings</a:t>
            </a:r>
          </a:p>
          <a:p>
            <a:endParaRPr lang="en-US" dirty="0"/>
          </a:p>
          <a:p>
            <a:r>
              <a:rPr lang="en-US" dirty="0"/>
              <a:t>Discussion-based classes</a:t>
            </a:r>
          </a:p>
          <a:p>
            <a:endParaRPr lang="en-US" dirty="0"/>
          </a:p>
          <a:p>
            <a:r>
              <a:rPr lang="en-US" dirty="0"/>
              <a:t>Follow-up programming/outreach past the first year</a:t>
            </a:r>
          </a:p>
          <a:p>
            <a:endParaRPr lang="en-US" dirty="0"/>
          </a:p>
          <a:p>
            <a:r>
              <a:rPr lang="en-US" dirty="0"/>
              <a:t>Involvement of parents in programming/outreach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89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		   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Bui, K. V. (2002). First-generation college students at a four-year university: Background 	characteristics, reasons for pursuing higher education, and first year experiences. 	</a:t>
            </a:r>
            <a:r>
              <a:rPr lang="en-US" sz="1600" i="1" dirty="0"/>
              <a:t>College Student Journal</a:t>
            </a:r>
            <a:r>
              <a:rPr lang="en-US" sz="1600" dirty="0"/>
              <a:t>, </a:t>
            </a:r>
            <a:r>
              <a:rPr lang="en-US" sz="1600" i="1" dirty="0"/>
              <a:t>36</a:t>
            </a:r>
            <a:r>
              <a:rPr lang="en-US" sz="1600" dirty="0"/>
              <a:t>, 3-11.</a:t>
            </a:r>
          </a:p>
          <a:p>
            <a:pPr marL="0" indent="0">
              <a:buNone/>
            </a:pPr>
            <a:r>
              <a:rPr lang="en-US" sz="1600" dirty="0"/>
              <a:t>Choy, S. (2001). </a:t>
            </a:r>
            <a:r>
              <a:rPr lang="en-US" sz="1600" i="1" dirty="0"/>
              <a:t>Students whose parents did not go to college:  Postsecondary access, 	persistent, and attainments. Findings from the condition of education, 2001</a:t>
            </a:r>
            <a:r>
              <a:rPr lang="en-US" sz="1600" dirty="0"/>
              <a:t>. 	(Research Report No. NCES-2001-126). Retrieved from National Center for 	Education Statistics.</a:t>
            </a:r>
          </a:p>
          <a:p>
            <a:pPr marL="0" indent="0">
              <a:buNone/>
            </a:pPr>
            <a:r>
              <a:rPr lang="en-US" sz="1600" dirty="0"/>
              <a:t>Giancola, J. H., Munz, D. C., &amp; Trares, S. (2008). First-versus continuing-	generation adult 	students on college perceptions: Are differences actually because of 	demographic variance? </a:t>
            </a:r>
            <a:r>
              <a:rPr lang="en-US" sz="1600" i="1" dirty="0"/>
              <a:t>Adult Education Quarterly</a:t>
            </a:r>
            <a:r>
              <a:rPr lang="en-US" sz="1600" dirty="0"/>
              <a:t>, </a:t>
            </a:r>
            <a:r>
              <a:rPr lang="en-US" sz="1600" i="1" dirty="0"/>
              <a:t>58</a:t>
            </a:r>
            <a:r>
              <a:rPr lang="en-US" sz="1600" dirty="0"/>
              <a:t>, 214-228. doi: 	10.1177/0741713608314088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Ishitani, T. T. (2006). Studying attrition and degree completion behavior among first-	generation college students in the United States. </a:t>
            </a:r>
            <a:r>
              <a:rPr lang="en-US" sz="1600" i="1" dirty="0" smtClean="0"/>
              <a:t>The Journal of Higher Education</a:t>
            </a:r>
            <a:r>
              <a:rPr lang="en-US" sz="1600" dirty="0" smtClean="0"/>
              <a:t>, 	</a:t>
            </a:r>
            <a:r>
              <a:rPr lang="en-US" sz="1600" i="1" dirty="0" smtClean="0"/>
              <a:t>77</a:t>
            </a:r>
            <a:r>
              <a:rPr lang="en-US" sz="1600" dirty="0" smtClean="0"/>
              <a:t>, 861-885. doi: 10.1353/jhe.2006.0042.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51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		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London, H.B. (1996). How college affects first-generation students. </a:t>
            </a:r>
            <a:r>
              <a:rPr lang="en-US" i="1" dirty="0" smtClean="0"/>
              <a:t>About</a:t>
            </a:r>
            <a:r>
              <a:rPr lang="en-US" dirty="0" smtClean="0"/>
              <a:t> 	</a:t>
            </a:r>
            <a:r>
              <a:rPr lang="en-US" i="1" dirty="0" smtClean="0"/>
              <a:t>Campus</a:t>
            </a:r>
            <a:r>
              <a:rPr lang="en-US" dirty="0" smtClean="0"/>
              <a:t>, </a:t>
            </a:r>
            <a:r>
              <a:rPr lang="en-US" i="1" dirty="0" smtClean="0"/>
              <a:t>1</a:t>
            </a:r>
            <a:r>
              <a:rPr lang="en-US" dirty="0" smtClean="0"/>
              <a:t>, 9-13, 23.</a:t>
            </a:r>
          </a:p>
          <a:p>
            <a:pPr marL="0" indent="0">
              <a:buNone/>
            </a:pPr>
            <a:r>
              <a:rPr lang="en-US" dirty="0" smtClean="0"/>
              <a:t>Orbe, M. P. (2004). Negotiating multiple identities within multiple 	frames: 	An analysis of first-generation college students. 	</a:t>
            </a:r>
            <a:r>
              <a:rPr lang="en-US" i="1" dirty="0" smtClean="0"/>
              <a:t>Communication 	Education</a:t>
            </a:r>
            <a:r>
              <a:rPr lang="en-US" dirty="0" smtClean="0"/>
              <a:t>, </a:t>
            </a:r>
            <a:r>
              <a:rPr lang="en-US" i="1" dirty="0" smtClean="0"/>
              <a:t>53</a:t>
            </a:r>
            <a:r>
              <a:rPr lang="en-US" dirty="0" smtClean="0"/>
              <a:t>, 131-149. doi: 10.10/03634510001682401.</a:t>
            </a:r>
          </a:p>
          <a:p>
            <a:pPr marL="0" indent="0">
              <a:buNone/>
            </a:pPr>
            <a:r>
              <a:rPr lang="en-US" dirty="0" smtClean="0"/>
              <a:t>Terenzini, P. T., Springer, L., Yaeger, P.M., Pascarella, E. T., &amp; Amaury, N. 	(1996). First-generation college students: Characteristics, 	experiences, and cognitive development. </a:t>
            </a:r>
            <a:r>
              <a:rPr lang="en-US" i="1" dirty="0" smtClean="0"/>
              <a:t>Research in Higher </a:t>
            </a:r>
            <a:r>
              <a:rPr lang="en-US" dirty="0" smtClean="0"/>
              <a:t>	</a:t>
            </a:r>
            <a:r>
              <a:rPr lang="en-US" i="1" dirty="0" smtClean="0"/>
              <a:t>Education</a:t>
            </a:r>
            <a:r>
              <a:rPr lang="en-US" dirty="0" smtClean="0"/>
              <a:t>, </a:t>
            </a:r>
            <a:r>
              <a:rPr lang="en-US" i="1" dirty="0" smtClean="0"/>
              <a:t>37</a:t>
            </a:r>
            <a:r>
              <a:rPr lang="en-US" dirty="0" smtClean="0"/>
              <a:t>, 1-22. Retrieved from 	http://www.jstor.org/stable/40196208.</a:t>
            </a:r>
          </a:p>
          <a:p>
            <a:pPr marL="0" indent="0">
              <a:buNone/>
            </a:pPr>
            <a:r>
              <a:rPr lang="en-US" dirty="0" smtClean="0"/>
              <a:t>Tinto</a:t>
            </a:r>
            <a:r>
              <a:rPr lang="en-US" dirty="0"/>
              <a:t>, V. (1975). Dropout from higher education: A theoretical synthesis </a:t>
            </a:r>
            <a:r>
              <a:rPr lang="en-US" dirty="0" smtClean="0"/>
              <a:t>	of </a:t>
            </a:r>
            <a:r>
              <a:rPr lang="en-US" dirty="0"/>
              <a:t>recent </a:t>
            </a:r>
            <a:r>
              <a:rPr lang="en-US" dirty="0" smtClean="0"/>
              <a:t>research</a:t>
            </a:r>
            <a:r>
              <a:rPr lang="en-US" dirty="0"/>
              <a:t>. </a:t>
            </a:r>
            <a:r>
              <a:rPr lang="en-US" i="1" dirty="0"/>
              <a:t>Review of Educational Research</a:t>
            </a:r>
            <a:r>
              <a:rPr lang="en-US" dirty="0"/>
              <a:t>, </a:t>
            </a:r>
            <a:r>
              <a:rPr lang="en-US" i="1" dirty="0"/>
              <a:t>45</a:t>
            </a:r>
            <a:r>
              <a:rPr lang="en-US" dirty="0"/>
              <a:t>, 89-125. </a:t>
            </a:r>
            <a:r>
              <a:rPr lang="en-US" dirty="0" smtClean="0"/>
              <a:t>	Retrieved </a:t>
            </a:r>
            <a:r>
              <a:rPr lang="en-US" dirty="0"/>
              <a:t>from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://www.jstor.org/stable/1170024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5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		FGCS vs. CGCS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FGCS are more likely: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Female (Choy, 2001)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Ethnic/racial minority (Bui, 2002; Giancola, Munz, &amp; Trares, </a:t>
            </a:r>
            <a:r>
              <a:rPr lang="en-US" dirty="0" smtClean="0"/>
              <a:t>2008; Terenzini, Springer, </a:t>
            </a:r>
            <a:r>
              <a:rPr lang="en-US" dirty="0"/>
              <a:t>Y</a:t>
            </a:r>
            <a:r>
              <a:rPr lang="en-US" dirty="0" smtClean="0"/>
              <a:t>aeger, Pascarella</a:t>
            </a:r>
            <a:r>
              <a:rPr lang="en-US" dirty="0" smtClean="0"/>
              <a:t>, &amp; Amaury, 1996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Older than their peers (Bui, 2002; Giancola, </a:t>
            </a:r>
            <a:r>
              <a:rPr lang="en-US" dirty="0" smtClean="0"/>
              <a:t>et al.</a:t>
            </a:r>
            <a:r>
              <a:rPr lang="en-US" dirty="0" smtClean="0"/>
              <a:t>, </a:t>
            </a:r>
            <a:r>
              <a:rPr lang="en-US" dirty="0"/>
              <a:t>2008)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From larger families (Bui, 2002; Giancola, </a:t>
            </a:r>
            <a:r>
              <a:rPr lang="en-US" dirty="0" smtClean="0"/>
              <a:t>et al.</a:t>
            </a:r>
            <a:r>
              <a:rPr lang="en-US" dirty="0" smtClean="0"/>
              <a:t>, </a:t>
            </a:r>
            <a:r>
              <a:rPr lang="en-US" dirty="0"/>
              <a:t>2008)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work part-time (Choy, 2001)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come from a lower SES background (Bui, 2002; Giancola, </a:t>
            </a:r>
            <a:r>
              <a:rPr lang="en-US" dirty="0" smtClean="0"/>
              <a:t>et al.</a:t>
            </a:r>
            <a:r>
              <a:rPr lang="en-US" dirty="0" smtClean="0"/>
              <a:t>, 2008; Terenzini, et al., 1996)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More likely to leave college (Ishitani, 2006)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7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First-Generation College Student Identity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strongly a student identifies as FGCS maybe dependent on the type of college/university attended (London, 1996)</a:t>
            </a:r>
          </a:p>
          <a:p>
            <a:endParaRPr lang="en-US" dirty="0"/>
          </a:p>
          <a:p>
            <a:r>
              <a:rPr lang="en-US" dirty="0" smtClean="0"/>
              <a:t>Students of color may not divulge FGC status even if very aware of this identity due to concerns about stigma (Orbe, 2004)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7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		Research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barriers/obstacles</a:t>
            </a:r>
          </a:p>
          <a:p>
            <a:endParaRPr lang="en-US" dirty="0"/>
          </a:p>
          <a:p>
            <a:r>
              <a:rPr lang="en-US" dirty="0"/>
              <a:t>Strengths &amp; Resources</a:t>
            </a:r>
          </a:p>
          <a:p>
            <a:endParaRPr lang="en-US" dirty="0"/>
          </a:p>
          <a:p>
            <a:r>
              <a:rPr lang="en-US" dirty="0"/>
              <a:t>Evaluate efficacy of LSEM in helping their college transition</a:t>
            </a:r>
          </a:p>
        </p:txBody>
      </p:sp>
    </p:spTree>
    <p:extLst>
      <p:ext uri="{BB962C8B-B14F-4D97-AF65-F5344CB8AC3E}">
        <p14:creationId xmlns:p14="http://schemas.microsoft.com/office/powerpoint/2010/main" val="124779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Methodology – Class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designed with Vincent Tinto’s (1975) model of retention in mind</a:t>
            </a:r>
          </a:p>
          <a:p>
            <a:pPr marL="0" indent="0">
              <a:buNone/>
            </a:pPr>
            <a:r>
              <a:rPr lang="en-US" dirty="0"/>
              <a:t>		-Added financial resources to model</a:t>
            </a:r>
          </a:p>
          <a:p>
            <a:r>
              <a:rPr lang="en-US" dirty="0"/>
              <a:t>Students exposed to school resources (academic, social, financial)</a:t>
            </a:r>
          </a:p>
          <a:p>
            <a:endParaRPr lang="en-US" dirty="0"/>
          </a:p>
          <a:p>
            <a:r>
              <a:rPr lang="en-US" dirty="0"/>
              <a:t>Experiential component to class</a:t>
            </a:r>
          </a:p>
          <a:p>
            <a:endParaRPr lang="en-US" dirty="0"/>
          </a:p>
          <a:p>
            <a:r>
              <a:rPr lang="en-US" dirty="0"/>
              <a:t>Two One-on-One Meetings with LSEM instructors </a:t>
            </a:r>
          </a:p>
        </p:txBody>
      </p:sp>
    </p:spTree>
    <p:extLst>
      <p:ext uri="{BB962C8B-B14F-4D97-AF65-F5344CB8AC3E}">
        <p14:creationId xmlns:p14="http://schemas.microsoft.com/office/powerpoint/2010/main" val="417200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Methodology – Quantitative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Demographic Information Collected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Items on a 5 point scale</a:t>
            </a:r>
          </a:p>
          <a:p>
            <a:endParaRPr lang="en-US" dirty="0"/>
          </a:p>
          <a:p>
            <a:r>
              <a:rPr lang="en-US" dirty="0"/>
              <a:t>Items grouped</a:t>
            </a:r>
          </a:p>
          <a:p>
            <a:pPr marL="0" indent="0">
              <a:buNone/>
            </a:pPr>
            <a:r>
              <a:rPr lang="en-US" dirty="0"/>
              <a:t>	- Confidence</a:t>
            </a:r>
          </a:p>
          <a:p>
            <a:pPr marL="0" indent="0">
              <a:buNone/>
            </a:pPr>
            <a:r>
              <a:rPr lang="en-US" dirty="0"/>
              <a:t>	- Perceived Knowledge</a:t>
            </a:r>
          </a:p>
          <a:p>
            <a:r>
              <a:rPr lang="en-US" dirty="0"/>
              <a:t>Items measured efficacy of class (5 points scale)</a:t>
            </a:r>
          </a:p>
          <a:p>
            <a:r>
              <a:rPr lang="en-US" dirty="0"/>
              <a:t>Open-ended questions (post)	</a:t>
            </a:r>
          </a:p>
        </p:txBody>
      </p:sp>
    </p:spTree>
    <p:extLst>
      <p:ext uri="{BB962C8B-B14F-4D97-AF65-F5344CB8AC3E}">
        <p14:creationId xmlns:p14="http://schemas.microsoft.com/office/powerpoint/2010/main" val="54206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Methodology – Qualitative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collected in form of 1 page journals about their experiences at LU</a:t>
            </a:r>
          </a:p>
          <a:p>
            <a:endParaRPr lang="en-US" dirty="0"/>
          </a:p>
          <a:p>
            <a:r>
              <a:rPr lang="en-US" dirty="0"/>
              <a:t>8 total journal entries</a:t>
            </a:r>
          </a:p>
          <a:p>
            <a:endParaRPr lang="en-US" dirty="0"/>
          </a:p>
          <a:p>
            <a:r>
              <a:rPr lang="en-US" dirty="0"/>
              <a:t>Examined common themes paying particular attention to:</a:t>
            </a:r>
          </a:p>
          <a:p>
            <a:pPr lvl="1"/>
            <a:r>
              <a:rPr lang="en-US" dirty="0"/>
              <a:t>Strengths/resources/resiliency</a:t>
            </a:r>
          </a:p>
          <a:p>
            <a:pPr lvl="1"/>
            <a:r>
              <a:rPr lang="en-US" dirty="0"/>
              <a:t>Barriers/challenges</a:t>
            </a:r>
          </a:p>
        </p:txBody>
      </p:sp>
    </p:spTree>
    <p:extLst>
      <p:ext uri="{BB962C8B-B14F-4D97-AF65-F5344CB8AC3E}">
        <p14:creationId xmlns:p14="http://schemas.microsoft.com/office/powerpoint/2010/main" val="384671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LSEM  Demographic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 First year students, 1 Transfer student</a:t>
            </a:r>
          </a:p>
          <a:p>
            <a:r>
              <a:rPr lang="en-US" dirty="0"/>
              <a:t>9 White students, 1 Hispanic student</a:t>
            </a:r>
          </a:p>
          <a:p>
            <a:r>
              <a:rPr lang="en-US" dirty="0"/>
              <a:t>10 female students</a:t>
            </a:r>
          </a:p>
          <a:p>
            <a:r>
              <a:rPr lang="en-US" dirty="0"/>
              <a:t>High School GPA range – 3.1 – 4.2</a:t>
            </a:r>
          </a:p>
          <a:p>
            <a:r>
              <a:rPr lang="en-US" dirty="0"/>
              <a:t>Active in H.S. clubs/organizations, religious groups, and athletics</a:t>
            </a:r>
          </a:p>
          <a:p>
            <a:r>
              <a:rPr lang="en-US" dirty="0"/>
              <a:t>8 of 10 students worked part-time in high school</a:t>
            </a:r>
          </a:p>
          <a:p>
            <a:r>
              <a:rPr lang="en-US" dirty="0"/>
              <a:t>9 of 10 students working or plan on working in college part-time</a:t>
            </a:r>
          </a:p>
          <a:p>
            <a:r>
              <a:rPr lang="en-US" dirty="0"/>
              <a:t>9 students live on campus, 1 commuter student</a:t>
            </a:r>
          </a:p>
        </p:txBody>
      </p:sp>
    </p:spTree>
    <p:extLst>
      <p:ext uri="{BB962C8B-B14F-4D97-AF65-F5344CB8AC3E}">
        <p14:creationId xmlns:p14="http://schemas.microsoft.com/office/powerpoint/2010/main" val="3708095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Results – Level of Confidence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824277"/>
              </p:ext>
            </p:extLst>
          </p:nvPr>
        </p:nvGraphicFramePr>
        <p:xfrm>
          <a:off x="1226881" y="1302994"/>
          <a:ext cx="8947152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50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14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97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808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Pre-test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Post-test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+/- Differential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Understanding of citizen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/>
                        <a:t>Understanding of securing scholarships and student loans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Confident in my ability to manage my finances independently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Familiarity with campus traditions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Confident in my ability to write a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Able to study effectively and efficiently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Able to manage my time and maintain balance between academic and social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Confident in my ability to perform research for my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Confident in my ability to pick the right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Confident in my ability to write a resume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Confident in my ability to search for jobs in chosen career path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Understanding of what I want to get out of my experiences at 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Confident in ability to succeed at 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277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458</TotalTime>
  <Words>839</Words>
  <Application>Microsoft Office PowerPoint</Application>
  <PresentationFormat>Widescreen</PresentationFormat>
  <Paragraphs>233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Ion</vt:lpstr>
      <vt:lpstr>Successes and Challenges of First-Generation College Students Integration into Longwood University: LSEM Effectiveness in College  Transition</vt:lpstr>
      <vt:lpstr>      FGCS vs. CGCS</vt:lpstr>
      <vt:lpstr>First-Generation College Student Identity</vt:lpstr>
      <vt:lpstr>      Research Goals</vt:lpstr>
      <vt:lpstr>      Methodology – Class Design</vt:lpstr>
      <vt:lpstr>  Methodology – Quantitative Data</vt:lpstr>
      <vt:lpstr>  Methodology – Qualitative Data</vt:lpstr>
      <vt:lpstr>  LSEM  Demographic Information</vt:lpstr>
      <vt:lpstr>     Results – Level of Confidence</vt:lpstr>
      <vt:lpstr>     Results – Perceived Knowledge</vt:lpstr>
      <vt:lpstr>Results – LSEM Course Feedback</vt:lpstr>
      <vt:lpstr>      Results – Strengths/Resources</vt:lpstr>
      <vt:lpstr>             Results - Challenges</vt:lpstr>
      <vt:lpstr>Excerpts from Journals about Challenges of FGCS Experience</vt:lpstr>
      <vt:lpstr>      Satisfaction with Longwood University</vt:lpstr>
      <vt:lpstr>              Research Limitations</vt:lpstr>
      <vt:lpstr>               Recommendations</vt:lpstr>
      <vt:lpstr>          References</vt:lpstr>
      <vt:lpstr>       References</vt:lpstr>
    </vt:vector>
  </TitlesOfParts>
  <Company>Longwood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Davino, David</dc:creator>
  <cp:lastModifiedBy>Davino, David</cp:lastModifiedBy>
  <cp:revision>42</cp:revision>
  <dcterms:created xsi:type="dcterms:W3CDTF">2017-01-31T15:23:45Z</dcterms:created>
  <dcterms:modified xsi:type="dcterms:W3CDTF">2017-02-01T14:31:37Z</dcterms:modified>
</cp:coreProperties>
</file>