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263" r:id="rId3"/>
    <p:sldId id="257" r:id="rId4"/>
    <p:sldId id="269" r:id="rId5"/>
    <p:sldId id="260" r:id="rId6"/>
    <p:sldId id="258" r:id="rId7"/>
    <p:sldId id="259" r:id="rId8"/>
    <p:sldId id="261" r:id="rId9"/>
    <p:sldId id="264" r:id="rId10"/>
    <p:sldId id="271" r:id="rId11"/>
    <p:sldId id="265" r:id="rId12"/>
    <p:sldId id="266" r:id="rId13"/>
    <p:sldId id="270" r:id="rId14"/>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84" y="-6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DD5CD35A-56A2-484D-BC4F-E97BF25EB92E}" type="datetimeFigureOut">
              <a:rPr lang="en-US" smtClean="0"/>
              <a:t>1/30/2017</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AD5A6E62-0ABF-4628-93A0-B8BB8894361D}" type="slidenum">
              <a:rPr lang="en-US" smtClean="0"/>
              <a:t>‹#›</a:t>
            </a:fld>
            <a:endParaRPr lang="en-US"/>
          </a:p>
        </p:txBody>
      </p:sp>
    </p:spTree>
    <p:extLst>
      <p:ext uri="{BB962C8B-B14F-4D97-AF65-F5344CB8AC3E}">
        <p14:creationId xmlns:p14="http://schemas.microsoft.com/office/powerpoint/2010/main" val="970669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B6FBCED0-C05F-446E-8731-2B36BF982582}" type="datetimeFigureOut">
              <a:rPr lang="en-US" smtClean="0"/>
              <a:t>1/30/2017</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93F2AA3C-C7BA-4B23-941A-4C0D3CE8C16C}" type="slidenum">
              <a:rPr lang="en-US" smtClean="0"/>
              <a:t>‹#›</a:t>
            </a:fld>
            <a:endParaRPr lang="en-US"/>
          </a:p>
        </p:txBody>
      </p:sp>
    </p:spTree>
    <p:extLst>
      <p:ext uri="{BB962C8B-B14F-4D97-AF65-F5344CB8AC3E}">
        <p14:creationId xmlns:p14="http://schemas.microsoft.com/office/powerpoint/2010/main" val="300272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F274788-F313-4CBD-AC2E-FE5CE3B39AFA}" type="datetime1">
              <a:rPr lang="en-US" smtClean="0"/>
              <a:t>1/30/2017</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D07A61F-D63C-4FCB-BE95-B350FC0B2939}" type="slidenum">
              <a:rPr lang="en-US" smtClean="0"/>
              <a:t>‹#›</a:t>
            </a:fld>
            <a:endParaRPr lang="en-US"/>
          </a:p>
        </p:txBody>
      </p:sp>
    </p:spTree>
    <p:extLst>
      <p:ext uri="{BB962C8B-B14F-4D97-AF65-F5344CB8AC3E}">
        <p14:creationId xmlns:p14="http://schemas.microsoft.com/office/powerpoint/2010/main" val="271805962"/>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0ABD37-B41D-4620-A8D5-E766B97E225B}" type="datetime1">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A61F-D63C-4FCB-BE95-B350FC0B2939}" type="slidenum">
              <a:rPr lang="en-US" smtClean="0"/>
              <a:t>‹#›</a:t>
            </a:fld>
            <a:endParaRPr lang="en-US"/>
          </a:p>
        </p:txBody>
      </p:sp>
    </p:spTree>
    <p:extLst>
      <p:ext uri="{BB962C8B-B14F-4D97-AF65-F5344CB8AC3E}">
        <p14:creationId xmlns:p14="http://schemas.microsoft.com/office/powerpoint/2010/main" val="355762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9AE7D09-6FB2-4AA9-8430-041F601E165A}" type="datetime1">
              <a:rPr lang="en-US" smtClean="0"/>
              <a:t>1/30/2017</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D07A61F-D63C-4FCB-BE95-B350FC0B2939}" type="slidenum">
              <a:rPr lang="en-US" smtClean="0"/>
              <a:t>‹#›</a:t>
            </a:fld>
            <a:endParaRPr lang="en-US"/>
          </a:p>
        </p:txBody>
      </p:sp>
    </p:spTree>
    <p:extLst>
      <p:ext uri="{BB962C8B-B14F-4D97-AF65-F5344CB8AC3E}">
        <p14:creationId xmlns:p14="http://schemas.microsoft.com/office/powerpoint/2010/main" val="95032262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8491AB-D651-459F-BFF9-4E2788CEC5D6}" type="datetime1">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9D07A61F-D63C-4FCB-BE95-B350FC0B2939}" type="slidenum">
              <a:rPr lang="en-US" smtClean="0"/>
              <a:t>‹#›</a:t>
            </a:fld>
            <a:endParaRPr lang="en-US"/>
          </a:p>
        </p:txBody>
      </p:sp>
    </p:spTree>
    <p:extLst>
      <p:ext uri="{BB962C8B-B14F-4D97-AF65-F5344CB8AC3E}">
        <p14:creationId xmlns:p14="http://schemas.microsoft.com/office/powerpoint/2010/main" val="202458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0AD1CE8-C91D-4051-A43C-48C52A69A6A0}" type="datetime1">
              <a:rPr lang="en-US" smtClean="0"/>
              <a:t>1/30/2017</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D07A61F-D63C-4FCB-BE95-B350FC0B2939}" type="slidenum">
              <a:rPr lang="en-US" smtClean="0"/>
              <a:t>‹#›</a:t>
            </a:fld>
            <a:endParaRPr lang="en-US"/>
          </a:p>
        </p:txBody>
      </p:sp>
    </p:spTree>
    <p:extLst>
      <p:ext uri="{BB962C8B-B14F-4D97-AF65-F5344CB8AC3E}">
        <p14:creationId xmlns:p14="http://schemas.microsoft.com/office/powerpoint/2010/main" val="2322447823"/>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FCF5A6-1EA3-4A18-9C06-EE5A3FDB0E06}" type="datetime1">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7A61F-D63C-4FCB-BE95-B350FC0B2939}" type="slidenum">
              <a:rPr lang="en-US" smtClean="0"/>
              <a:t>‹#›</a:t>
            </a:fld>
            <a:endParaRPr lang="en-US"/>
          </a:p>
        </p:txBody>
      </p:sp>
    </p:spTree>
    <p:extLst>
      <p:ext uri="{BB962C8B-B14F-4D97-AF65-F5344CB8AC3E}">
        <p14:creationId xmlns:p14="http://schemas.microsoft.com/office/powerpoint/2010/main" val="144813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DCB457-BAA8-4710-BD93-2C3EB3F1CF45}" type="datetime1">
              <a:rPr lang="en-US" smtClean="0"/>
              <a:t>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7A61F-D63C-4FCB-BE95-B350FC0B2939}" type="slidenum">
              <a:rPr lang="en-US" smtClean="0"/>
              <a:t>‹#›</a:t>
            </a:fld>
            <a:endParaRPr lang="en-US"/>
          </a:p>
        </p:txBody>
      </p:sp>
    </p:spTree>
    <p:extLst>
      <p:ext uri="{BB962C8B-B14F-4D97-AF65-F5344CB8AC3E}">
        <p14:creationId xmlns:p14="http://schemas.microsoft.com/office/powerpoint/2010/main" val="21577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6D5B0E-62FA-4BDE-B8DD-8A9DA4255F26}" type="datetime1">
              <a:rPr lang="en-US" smtClean="0"/>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7A61F-D63C-4FCB-BE95-B350FC0B2939}" type="slidenum">
              <a:rPr lang="en-US" smtClean="0"/>
              <a:t>‹#›</a:t>
            </a:fld>
            <a:endParaRPr lang="en-US"/>
          </a:p>
        </p:txBody>
      </p:sp>
    </p:spTree>
    <p:extLst>
      <p:ext uri="{BB962C8B-B14F-4D97-AF65-F5344CB8AC3E}">
        <p14:creationId xmlns:p14="http://schemas.microsoft.com/office/powerpoint/2010/main" val="258841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3759A-55BC-41F5-B424-A9DC64F11C82}" type="datetime1">
              <a:rPr lang="en-US" smtClean="0"/>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7A61F-D63C-4FCB-BE95-B350FC0B2939}" type="slidenum">
              <a:rPr lang="en-US" smtClean="0"/>
              <a:t>‹#›</a:t>
            </a:fld>
            <a:endParaRPr lang="en-US"/>
          </a:p>
        </p:txBody>
      </p:sp>
    </p:spTree>
    <p:extLst>
      <p:ext uri="{BB962C8B-B14F-4D97-AF65-F5344CB8AC3E}">
        <p14:creationId xmlns:p14="http://schemas.microsoft.com/office/powerpoint/2010/main" val="252498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5AA8A35-190E-4776-8316-FE443A963B81}" type="datetime1">
              <a:rPr lang="en-US" smtClean="0"/>
              <a:t>1/30/2017</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D07A61F-D63C-4FCB-BE95-B350FC0B2939}" type="slidenum">
              <a:rPr lang="en-US" smtClean="0"/>
              <a:t>‹#›</a:t>
            </a:fld>
            <a:endParaRPr lang="en-US"/>
          </a:p>
        </p:txBody>
      </p:sp>
    </p:spTree>
    <p:extLst>
      <p:ext uri="{BB962C8B-B14F-4D97-AF65-F5344CB8AC3E}">
        <p14:creationId xmlns:p14="http://schemas.microsoft.com/office/powerpoint/2010/main" val="210130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B323363-26EB-43C1-9BC2-E5CB868250B9}" type="datetime1">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7A61F-D63C-4FCB-BE95-B350FC0B2939}" type="slidenum">
              <a:rPr lang="en-US" smtClean="0"/>
              <a:t>‹#›</a:t>
            </a:fld>
            <a:endParaRPr lang="en-US"/>
          </a:p>
        </p:txBody>
      </p:sp>
    </p:spTree>
    <p:extLst>
      <p:ext uri="{BB962C8B-B14F-4D97-AF65-F5344CB8AC3E}">
        <p14:creationId xmlns:p14="http://schemas.microsoft.com/office/powerpoint/2010/main" val="332319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B1AFB81-C236-4186-813E-7D286A2B5CC5}" type="datetime1">
              <a:rPr lang="en-US" smtClean="0"/>
              <a:t>1/30/2017</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D07A61F-D63C-4FCB-BE95-B350FC0B2939}"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816207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3" y="1049026"/>
            <a:ext cx="9110890" cy="3438134"/>
          </a:xfrm>
        </p:spPr>
        <p:txBody>
          <a:bodyPr>
            <a:normAutofit fontScale="90000"/>
          </a:bodyPr>
          <a:lstStyle/>
          <a:p>
            <a:r>
              <a:rPr lang="en-US" sz="4000" b="1" i="1" u="sng" dirty="0">
                <a:solidFill>
                  <a:srgbClr val="0070C0"/>
                </a:solidFill>
              </a:rPr>
              <a:t>’I’m All Shook Up’</a:t>
            </a:r>
            <a:r>
              <a:rPr lang="en-US" sz="4000" b="1" i="1" dirty="0">
                <a:solidFill>
                  <a:srgbClr val="0070C0"/>
                </a:solidFill>
              </a:rPr>
              <a:t>: </a:t>
            </a:r>
            <a:r>
              <a:rPr lang="en-US" sz="4000" dirty="0">
                <a:solidFill>
                  <a:schemeClr val="accent1">
                    <a:lumMod val="50000"/>
                    <a:lumOff val="50000"/>
                  </a:schemeClr>
                </a:solidFill>
              </a:rPr>
              <a:t>Assessing the Impact of Criminal Justice Experiential Learning using The </a:t>
            </a:r>
            <a:r>
              <a:rPr lang="en-US" sz="4000" dirty="0" err="1">
                <a:solidFill>
                  <a:schemeClr val="accent1">
                    <a:lumMod val="50000"/>
                    <a:lumOff val="50000"/>
                  </a:schemeClr>
                </a:solidFill>
              </a:rPr>
              <a:t>eLVIS</a:t>
            </a:r>
            <a:r>
              <a:rPr lang="en-US" sz="4000" dirty="0">
                <a:solidFill>
                  <a:schemeClr val="accent1">
                    <a:lumMod val="50000"/>
                    <a:lumOff val="50000"/>
                  </a:schemeClr>
                </a:solidFill>
              </a:rPr>
              <a:t> </a:t>
            </a:r>
            <a:r>
              <a:rPr lang="en-US" sz="3100" i="1" dirty="0">
                <a:solidFill>
                  <a:srgbClr val="00B0F0"/>
                </a:solidFill>
              </a:rPr>
              <a:t>(Experiential Learning Variables and Indicators Scale)</a:t>
            </a:r>
            <a:r>
              <a:rPr lang="en-US" i="1" dirty="0">
                <a:solidFill>
                  <a:srgbClr val="00B0F0"/>
                </a:solidFill>
              </a:rPr>
              <a:t/>
            </a:r>
            <a:br>
              <a:rPr lang="en-US" i="1" dirty="0">
                <a:solidFill>
                  <a:srgbClr val="00B0F0"/>
                </a:solidFill>
              </a:rPr>
            </a:br>
            <a:endParaRPr lang="en-US" i="1" dirty="0">
              <a:solidFill>
                <a:srgbClr val="00B0F0"/>
              </a:solidFill>
            </a:endParaRPr>
          </a:p>
        </p:txBody>
      </p:sp>
      <p:sp>
        <p:nvSpPr>
          <p:cNvPr id="3" name="Subtitle 2"/>
          <p:cNvSpPr>
            <a:spLocks noGrp="1"/>
          </p:cNvSpPr>
          <p:nvPr>
            <p:ph type="subTitle" idx="1"/>
          </p:nvPr>
        </p:nvSpPr>
        <p:spPr>
          <a:xfrm>
            <a:off x="1088913" y="5111262"/>
            <a:ext cx="10993546" cy="844875"/>
          </a:xfrm>
        </p:spPr>
        <p:txBody>
          <a:bodyPr>
            <a:normAutofit fontScale="85000" lnSpcReduction="20000"/>
          </a:bodyPr>
          <a:lstStyle/>
          <a:p>
            <a:pPr algn="ctr"/>
            <a:r>
              <a:rPr lang="en-US" b="1" i="1" dirty="0">
                <a:solidFill>
                  <a:srgbClr val="FFFF00"/>
                </a:solidFill>
              </a:rPr>
              <a:t>Connie M. Koski, </a:t>
            </a:r>
            <a:r>
              <a:rPr lang="en-US" b="1" i="1" dirty="0" smtClean="0">
                <a:solidFill>
                  <a:srgbClr val="FFFF00"/>
                </a:solidFill>
              </a:rPr>
              <a:t> Assistant </a:t>
            </a:r>
            <a:r>
              <a:rPr lang="en-US" b="1" i="1" dirty="0">
                <a:solidFill>
                  <a:srgbClr val="FFFF00"/>
                </a:solidFill>
              </a:rPr>
              <a:t>Professor of Criminal Justice </a:t>
            </a:r>
            <a:r>
              <a:rPr lang="en-US" b="1" i="1" dirty="0" smtClean="0">
                <a:solidFill>
                  <a:srgbClr val="FFFF00"/>
                </a:solidFill>
              </a:rPr>
              <a:t>Studies</a:t>
            </a:r>
          </a:p>
          <a:p>
            <a:pPr algn="ctr"/>
            <a:r>
              <a:rPr lang="en-US" b="1" i="1" dirty="0" smtClean="0">
                <a:solidFill>
                  <a:srgbClr val="FFFF00"/>
                </a:solidFill>
              </a:rPr>
              <a:t>koskicm@longwood.edu</a:t>
            </a:r>
            <a:endParaRPr lang="en-US" b="1" i="1" dirty="0">
              <a:solidFill>
                <a:srgbClr val="FFFF00"/>
              </a:solidFill>
            </a:endParaRPr>
          </a:p>
          <a:p>
            <a:pPr algn="ctr"/>
            <a:r>
              <a:rPr lang="en-US" b="1" i="0" dirty="0">
                <a:solidFill>
                  <a:srgbClr val="FFFF00"/>
                </a:solidFill>
              </a:rPr>
              <a:t>Longwood University, Farmville, VA</a:t>
            </a:r>
          </a:p>
        </p:txBody>
      </p:sp>
      <p:sp>
        <p:nvSpPr>
          <p:cNvPr id="4" name="Slide Number Placeholder 3"/>
          <p:cNvSpPr>
            <a:spLocks noGrp="1"/>
          </p:cNvSpPr>
          <p:nvPr>
            <p:ph type="sldNum" sz="quarter" idx="12"/>
          </p:nvPr>
        </p:nvSpPr>
        <p:spPr/>
        <p:txBody>
          <a:bodyPr/>
          <a:lstStyle/>
          <a:p>
            <a:fld id="{9D07A61F-D63C-4FCB-BE95-B350FC0B2939}" type="slidenum">
              <a:rPr lang="en-US" smtClean="0"/>
              <a:t>1</a:t>
            </a:fld>
            <a:endParaRPr lang="en-US"/>
          </a:p>
        </p:txBody>
      </p:sp>
    </p:spTree>
    <p:extLst>
      <p:ext uri="{BB962C8B-B14F-4D97-AF65-F5344CB8AC3E}">
        <p14:creationId xmlns:p14="http://schemas.microsoft.com/office/powerpoint/2010/main" val="156798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Case-in-point: Narrative data to Augment ELVIS Q#6</a:t>
            </a:r>
            <a:endParaRPr lang="en-US" b="1" u="sng" dirty="0"/>
          </a:p>
        </p:txBody>
      </p:sp>
      <p:sp>
        <p:nvSpPr>
          <p:cNvPr id="3" name="Content Placeholder 2"/>
          <p:cNvSpPr>
            <a:spLocks noGrp="1"/>
          </p:cNvSpPr>
          <p:nvPr>
            <p:ph idx="1"/>
          </p:nvPr>
        </p:nvSpPr>
        <p:spPr>
          <a:xfrm>
            <a:off x="581192" y="2180496"/>
            <a:ext cx="11029615" cy="4021012"/>
          </a:xfrm>
        </p:spPr>
        <p:txBody>
          <a:bodyPr>
            <a:normAutofit/>
          </a:bodyPr>
          <a:lstStyle/>
          <a:p>
            <a:r>
              <a:rPr lang="en-US" sz="2000" b="1" dirty="0" smtClean="0"/>
              <a:t>ELVIS Question: </a:t>
            </a:r>
            <a:r>
              <a:rPr lang="en-US" sz="2000" i="1" dirty="0" smtClean="0"/>
              <a:t>“Do you feel that students were allowed to take physical, intellectual, and/or emotional risks during your ICA experience, and possibly fail?”</a:t>
            </a:r>
            <a:endParaRPr lang="en-US" sz="2000" b="1" dirty="0" smtClean="0"/>
          </a:p>
          <a:p>
            <a:r>
              <a:rPr lang="en-US" sz="2000" b="1" dirty="0" smtClean="0"/>
              <a:t>…vs. Narrative-based question: </a:t>
            </a:r>
            <a:r>
              <a:rPr lang="en-US" sz="2000" i="1" dirty="0" smtClean="0"/>
              <a:t>“Do you feel as though your experience at ICA-Farmville helped to empower you in any way?”</a:t>
            </a:r>
            <a:r>
              <a:rPr lang="en-US" sz="2000" dirty="0" smtClean="0"/>
              <a:t> (~ sense of mastery, self-confidence &amp; self-efficacy)</a:t>
            </a:r>
          </a:p>
          <a:p>
            <a:pPr lvl="1"/>
            <a:r>
              <a:rPr lang="en-US" b="1" u="sng" dirty="0" smtClean="0"/>
              <a:t>Mastery</a:t>
            </a:r>
            <a:r>
              <a:rPr lang="en-US" dirty="0" smtClean="0"/>
              <a:t>: </a:t>
            </a:r>
            <a:r>
              <a:rPr lang="en-US" i="1" dirty="0" smtClean="0"/>
              <a:t>“I was thrown into teaching situations and I believe that this improved my leadership abilities. It also made me more adaptable.”</a:t>
            </a:r>
          </a:p>
          <a:p>
            <a:pPr lvl="1"/>
            <a:r>
              <a:rPr lang="en-US" b="1" u="sng" dirty="0" smtClean="0"/>
              <a:t>Confidence</a:t>
            </a:r>
            <a:r>
              <a:rPr lang="en-US" b="1" dirty="0" smtClean="0"/>
              <a:t>: </a:t>
            </a:r>
            <a:r>
              <a:rPr lang="en-US" i="1" dirty="0" smtClean="0"/>
              <a:t>“Because I was challenged so outside of my comfort zone, I feel empowered in the sense that I was able to accomplish something that I otherwise would never have done.”</a:t>
            </a:r>
          </a:p>
          <a:p>
            <a:pPr lvl="1"/>
            <a:r>
              <a:rPr lang="en-US" b="1" u="sng" dirty="0" smtClean="0"/>
              <a:t>Efficacy</a:t>
            </a:r>
            <a:r>
              <a:rPr lang="en-US" b="1" dirty="0" smtClean="0"/>
              <a:t>:</a:t>
            </a:r>
            <a:r>
              <a:rPr lang="en-US" dirty="0" smtClean="0"/>
              <a:t> </a:t>
            </a:r>
            <a:r>
              <a:rPr lang="en-US" i="1" dirty="0" smtClean="0"/>
              <a:t>“Before I went in, I was nervous about speaking with someone who may not know my language, and I was nervous about teaching someone who may have committed a crime. Afterwards, in day-to-day life, I became more confident in speaking to other people, especially those who don’t speak the same language as I do.”</a:t>
            </a:r>
            <a:endParaRPr lang="en-US" i="1" dirty="0"/>
          </a:p>
        </p:txBody>
      </p:sp>
      <p:sp>
        <p:nvSpPr>
          <p:cNvPr id="4" name="Slide Number Placeholder 3"/>
          <p:cNvSpPr>
            <a:spLocks noGrp="1"/>
          </p:cNvSpPr>
          <p:nvPr>
            <p:ph type="sldNum" sz="quarter" idx="12"/>
          </p:nvPr>
        </p:nvSpPr>
        <p:spPr/>
        <p:txBody>
          <a:bodyPr/>
          <a:lstStyle/>
          <a:p>
            <a:fld id="{9D07A61F-D63C-4FCB-BE95-B350FC0B2939}" type="slidenum">
              <a:rPr lang="en-US" smtClean="0"/>
              <a:t>10</a:t>
            </a:fld>
            <a:endParaRPr lang="en-US"/>
          </a:p>
        </p:txBody>
      </p:sp>
    </p:spTree>
    <p:extLst>
      <p:ext uri="{BB962C8B-B14F-4D97-AF65-F5344CB8AC3E}">
        <p14:creationId xmlns:p14="http://schemas.microsoft.com/office/powerpoint/2010/main" val="392603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STUDY LIMITATIONS</a:t>
            </a:r>
          </a:p>
        </p:txBody>
      </p:sp>
      <p:sp>
        <p:nvSpPr>
          <p:cNvPr id="3" name="Content Placeholder 2"/>
          <p:cNvSpPr>
            <a:spLocks noGrp="1"/>
          </p:cNvSpPr>
          <p:nvPr>
            <p:ph idx="1"/>
          </p:nvPr>
        </p:nvSpPr>
        <p:spPr/>
        <p:txBody>
          <a:bodyPr>
            <a:normAutofit lnSpcReduction="10000"/>
          </a:bodyPr>
          <a:lstStyle/>
          <a:p>
            <a:r>
              <a:rPr lang="en-US" sz="2000" b="1" dirty="0"/>
              <a:t>Extremely low overall response rate</a:t>
            </a:r>
          </a:p>
          <a:p>
            <a:pPr lvl="1"/>
            <a:r>
              <a:rPr lang="en-US" sz="1800" i="1" dirty="0"/>
              <a:t>Difficult to generalize </a:t>
            </a:r>
          </a:p>
          <a:p>
            <a:pPr lvl="1"/>
            <a:r>
              <a:rPr lang="en-US" sz="1800" i="1" dirty="0"/>
              <a:t>Usefulness of the ELVIS in assessing this particular experience unclear (but promising</a:t>
            </a:r>
            <a:r>
              <a:rPr lang="en-US" sz="1800" i="1" dirty="0" smtClean="0"/>
              <a:t>)</a:t>
            </a:r>
          </a:p>
          <a:p>
            <a:pPr lvl="1"/>
            <a:endParaRPr lang="en-US" sz="1800" i="1" dirty="0"/>
          </a:p>
          <a:p>
            <a:r>
              <a:rPr lang="en-US" sz="2000" b="1" dirty="0"/>
              <a:t>Interest in participating in future in-depth Focus Group also low (only n=5)</a:t>
            </a:r>
          </a:p>
          <a:p>
            <a:pPr marL="0" indent="0">
              <a:buNone/>
            </a:pPr>
            <a:endParaRPr lang="en-US" sz="2000" b="1" dirty="0" smtClean="0"/>
          </a:p>
          <a:p>
            <a:r>
              <a:rPr lang="en-US" sz="2000" b="1" dirty="0" smtClean="0"/>
              <a:t>The ELVIS is not yet a methodologically validated instrument (B. D. McLain, personal communication, 3/29/2016)</a:t>
            </a:r>
          </a:p>
          <a:p>
            <a:pPr lvl="1"/>
            <a:r>
              <a:rPr lang="en-US" i="1" dirty="0" smtClean="0"/>
              <a:t>Instrument may have reliability and validity issues</a:t>
            </a:r>
            <a:endParaRPr lang="en-US" i="1" dirty="0"/>
          </a:p>
          <a:p>
            <a:pPr marL="324000" lvl="1" indent="0">
              <a:buNone/>
            </a:pPr>
            <a:endParaRPr lang="en-US" dirty="0"/>
          </a:p>
        </p:txBody>
      </p:sp>
      <p:sp>
        <p:nvSpPr>
          <p:cNvPr id="4" name="Slide Number Placeholder 3"/>
          <p:cNvSpPr>
            <a:spLocks noGrp="1"/>
          </p:cNvSpPr>
          <p:nvPr>
            <p:ph type="sldNum" sz="quarter" idx="12"/>
          </p:nvPr>
        </p:nvSpPr>
        <p:spPr/>
        <p:txBody>
          <a:bodyPr/>
          <a:lstStyle/>
          <a:p>
            <a:fld id="{9D07A61F-D63C-4FCB-BE95-B350FC0B2939}" type="slidenum">
              <a:rPr lang="en-US" smtClean="0"/>
              <a:t>11</a:t>
            </a:fld>
            <a:endParaRPr lang="en-US"/>
          </a:p>
        </p:txBody>
      </p:sp>
    </p:spTree>
    <p:extLst>
      <p:ext uri="{BB962C8B-B14F-4D97-AF65-F5344CB8AC3E}">
        <p14:creationId xmlns:p14="http://schemas.microsoft.com/office/powerpoint/2010/main" val="4167844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DISCUSSION &amp; Conclusion</a:t>
            </a:r>
            <a:endParaRPr lang="en-US" sz="3200" b="1" u="sng" dirty="0"/>
          </a:p>
        </p:txBody>
      </p:sp>
      <p:sp>
        <p:nvSpPr>
          <p:cNvPr id="3" name="Content Placeholder 2"/>
          <p:cNvSpPr>
            <a:spLocks noGrp="1"/>
          </p:cNvSpPr>
          <p:nvPr>
            <p:ph idx="1"/>
          </p:nvPr>
        </p:nvSpPr>
        <p:spPr>
          <a:xfrm>
            <a:off x="581192" y="1992924"/>
            <a:ext cx="11029615" cy="4173414"/>
          </a:xfrm>
        </p:spPr>
        <p:txBody>
          <a:bodyPr>
            <a:normAutofit/>
          </a:bodyPr>
          <a:lstStyle/>
          <a:p>
            <a:r>
              <a:rPr lang="en-US" dirty="0" smtClean="0"/>
              <a:t>Overall, cumulative ELVIS score for this student learning experience = 30.86</a:t>
            </a:r>
          </a:p>
          <a:p>
            <a:pPr lvl="1"/>
            <a:r>
              <a:rPr lang="en-US" i="1" dirty="0" smtClean="0"/>
              <a:t>Out of possible highest score of 35</a:t>
            </a:r>
          </a:p>
          <a:p>
            <a:pPr lvl="1"/>
            <a:r>
              <a:rPr lang="en-US" i="1" dirty="0" smtClean="0"/>
              <a:t>The instrument authors note that 28 is considered to be a “high quality” experiential learning opportunity</a:t>
            </a:r>
          </a:p>
          <a:p>
            <a:r>
              <a:rPr lang="en-US" dirty="0" smtClean="0"/>
              <a:t>The ELVIS useful for tying the value of experiential learning to the components of Kolb’s (1984) ELT</a:t>
            </a:r>
          </a:p>
          <a:p>
            <a:pPr lvl="1"/>
            <a:r>
              <a:rPr lang="en-US" i="1" dirty="0" smtClean="0"/>
              <a:t>Yet offers no in-depth data as to why or how the student felt those components were, or were not, achieved</a:t>
            </a:r>
          </a:p>
          <a:p>
            <a:r>
              <a:rPr lang="en-US" dirty="0" smtClean="0"/>
              <a:t>If, as noted by Kolb (1984) learning is truly a “process,” the ELVIS appears most useful immediately post-experience, but not for long-term/lasting effects.</a:t>
            </a:r>
          </a:p>
          <a:p>
            <a:pPr lvl="1"/>
            <a:r>
              <a:rPr lang="en-US" i="1" dirty="0" smtClean="0"/>
              <a:t>Qualitative narrative data far more informative…</a:t>
            </a:r>
            <a:endParaRPr lang="en-US" i="1" dirty="0" smtClean="0"/>
          </a:p>
          <a:p>
            <a:r>
              <a:rPr lang="en-US" dirty="0" smtClean="0"/>
              <a:t>The overall study, which was designed to assess the long-term effects of having participated in such a unique experience (6-mos. to 2 yrs. later), benefited from a mixed-methods design, rather than just the ELVIS alone,   </a:t>
            </a:r>
          </a:p>
          <a:p>
            <a:r>
              <a:rPr lang="en-US" dirty="0" smtClean="0"/>
              <a:t>Future directions </a:t>
            </a:r>
            <a:endParaRPr lang="en-US" dirty="0"/>
          </a:p>
        </p:txBody>
      </p:sp>
      <p:sp>
        <p:nvSpPr>
          <p:cNvPr id="4" name="Slide Number Placeholder 3"/>
          <p:cNvSpPr>
            <a:spLocks noGrp="1"/>
          </p:cNvSpPr>
          <p:nvPr>
            <p:ph type="sldNum" sz="quarter" idx="12"/>
          </p:nvPr>
        </p:nvSpPr>
        <p:spPr/>
        <p:txBody>
          <a:bodyPr/>
          <a:lstStyle/>
          <a:p>
            <a:fld id="{9D07A61F-D63C-4FCB-BE95-B350FC0B2939}" type="slidenum">
              <a:rPr lang="en-US" smtClean="0"/>
              <a:t>12</a:t>
            </a:fld>
            <a:endParaRPr lang="en-US"/>
          </a:p>
        </p:txBody>
      </p:sp>
    </p:spTree>
    <p:extLst>
      <p:ext uri="{BB962C8B-B14F-4D97-AF65-F5344CB8AC3E}">
        <p14:creationId xmlns:p14="http://schemas.microsoft.com/office/powerpoint/2010/main" val="603806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744" y="3563816"/>
            <a:ext cx="10993549" cy="947998"/>
          </a:xfrm>
        </p:spPr>
        <p:txBody>
          <a:bodyPr/>
          <a:lstStyle/>
          <a:p>
            <a:pPr algn="ctr"/>
            <a:r>
              <a:rPr lang="en-US" i="1" dirty="0" smtClean="0">
                <a:solidFill>
                  <a:schemeClr val="bg1"/>
                </a:solidFill>
              </a:rPr>
              <a:t>I welcome your questions &amp; feedback. </a:t>
            </a:r>
            <a:endParaRPr lang="en-US" i="1" dirty="0">
              <a:solidFill>
                <a:schemeClr val="bg1"/>
              </a:solidFill>
            </a:endParaRPr>
          </a:p>
        </p:txBody>
      </p:sp>
      <p:sp>
        <p:nvSpPr>
          <p:cNvPr id="3" name="Subtitle 2"/>
          <p:cNvSpPr>
            <a:spLocks noGrp="1"/>
          </p:cNvSpPr>
          <p:nvPr>
            <p:ph type="subTitle" idx="1"/>
          </p:nvPr>
        </p:nvSpPr>
        <p:spPr>
          <a:xfrm>
            <a:off x="569471" y="5297260"/>
            <a:ext cx="10993546" cy="590321"/>
          </a:xfrm>
        </p:spPr>
        <p:txBody>
          <a:bodyPr/>
          <a:lstStyle/>
          <a:p>
            <a:r>
              <a:rPr lang="en-US" dirty="0" smtClean="0">
                <a:solidFill>
                  <a:schemeClr val="accent1">
                    <a:lumMod val="25000"/>
                    <a:lumOff val="75000"/>
                  </a:schemeClr>
                </a:solidFill>
              </a:rPr>
              <a:t>*Special thanks to the </a:t>
            </a:r>
            <a:r>
              <a:rPr lang="en-US" dirty="0" err="1" smtClean="0">
                <a:solidFill>
                  <a:schemeClr val="accent1">
                    <a:lumMod val="25000"/>
                    <a:lumOff val="75000"/>
                  </a:schemeClr>
                </a:solidFill>
              </a:rPr>
              <a:t>longwood</a:t>
            </a:r>
            <a:r>
              <a:rPr lang="en-US" dirty="0" smtClean="0">
                <a:solidFill>
                  <a:schemeClr val="accent1">
                    <a:lumMod val="25000"/>
                    <a:lumOff val="75000"/>
                  </a:schemeClr>
                </a:solidFill>
              </a:rPr>
              <a:t> university </a:t>
            </a:r>
            <a:r>
              <a:rPr lang="en-US" dirty="0" err="1" smtClean="0">
                <a:solidFill>
                  <a:schemeClr val="accent1">
                    <a:lumMod val="25000"/>
                    <a:lumOff val="75000"/>
                  </a:schemeClr>
                </a:solidFill>
              </a:rPr>
              <a:t>l.a.m.p</a:t>
            </a:r>
            <a:r>
              <a:rPr lang="en-US" dirty="0" smtClean="0">
                <a:solidFill>
                  <a:schemeClr val="accent1">
                    <a:lumMod val="25000"/>
                    <a:lumOff val="75000"/>
                  </a:schemeClr>
                </a:solidFill>
              </a:rPr>
              <a:t>. committee for their support of this research</a:t>
            </a:r>
            <a:endParaRPr lang="en-US" dirty="0">
              <a:solidFill>
                <a:schemeClr val="accent1">
                  <a:lumMod val="25000"/>
                  <a:lumOff val="75000"/>
                </a:schemeClr>
              </a:solidFill>
            </a:endParaRPr>
          </a:p>
        </p:txBody>
      </p:sp>
      <p:sp>
        <p:nvSpPr>
          <p:cNvPr id="4" name="Slide Number Placeholder 3"/>
          <p:cNvSpPr>
            <a:spLocks noGrp="1"/>
          </p:cNvSpPr>
          <p:nvPr>
            <p:ph type="sldNum" sz="quarter" idx="12"/>
          </p:nvPr>
        </p:nvSpPr>
        <p:spPr/>
        <p:txBody>
          <a:bodyPr/>
          <a:lstStyle/>
          <a:p>
            <a:fld id="{9D07A61F-D63C-4FCB-BE95-B350FC0B2939}" type="slidenum">
              <a:rPr lang="en-US" smtClean="0"/>
              <a:t>13</a:t>
            </a:fld>
            <a:endParaRPr lang="en-US"/>
          </a:p>
        </p:txBody>
      </p:sp>
      <p:sp>
        <p:nvSpPr>
          <p:cNvPr id="5" name="TextBox 4"/>
          <p:cNvSpPr txBox="1"/>
          <p:nvPr/>
        </p:nvSpPr>
        <p:spPr>
          <a:xfrm>
            <a:off x="1289538" y="973015"/>
            <a:ext cx="9355016" cy="830997"/>
          </a:xfrm>
          <a:prstGeom prst="rect">
            <a:avLst/>
          </a:prstGeom>
          <a:noFill/>
        </p:spPr>
        <p:txBody>
          <a:bodyPr wrap="square" rtlCol="0">
            <a:spAutoFit/>
          </a:bodyPr>
          <a:lstStyle/>
          <a:p>
            <a:pPr algn="ctr"/>
            <a:r>
              <a:rPr lang="en-US" sz="4800" u="sng" dirty="0" smtClean="0"/>
              <a:t>Thank you for watching</a:t>
            </a:r>
            <a:r>
              <a:rPr lang="en-US" sz="4800" dirty="0" smtClean="0"/>
              <a:t>. </a:t>
            </a:r>
            <a:endParaRPr lang="en-US" sz="4800" dirty="0"/>
          </a:p>
        </p:txBody>
      </p:sp>
    </p:spTree>
    <p:extLst>
      <p:ext uri="{BB962C8B-B14F-4D97-AF65-F5344CB8AC3E}">
        <p14:creationId xmlns:p14="http://schemas.microsoft.com/office/powerpoint/2010/main" val="1012941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u="sng" dirty="0" smtClean="0"/>
              <a:t>Background &amp; PURPOSE</a:t>
            </a:r>
            <a:endParaRPr lang="en-US" sz="3200" b="1" u="sng" dirty="0"/>
          </a:p>
        </p:txBody>
      </p:sp>
      <p:sp>
        <p:nvSpPr>
          <p:cNvPr id="3" name="Content Placeholder 2"/>
          <p:cNvSpPr>
            <a:spLocks noGrp="1"/>
          </p:cNvSpPr>
          <p:nvPr>
            <p:ph idx="1"/>
          </p:nvPr>
        </p:nvSpPr>
        <p:spPr/>
        <p:txBody>
          <a:bodyPr>
            <a:normAutofit/>
          </a:bodyPr>
          <a:lstStyle/>
          <a:p>
            <a:pPr algn="just"/>
            <a:r>
              <a:rPr lang="en-US" sz="2000" b="1" dirty="0"/>
              <a:t>Assessment of the residual/long-term value of students’ experiences following their participation in a project focused on illegal immigration enforcement and detention while interacting with detainees through teaching non-native English speakers English as a Second Language at the Farmville Immigration Detention Center (ICA).</a:t>
            </a:r>
          </a:p>
          <a:p>
            <a:pPr marL="914400" lvl="1" indent="-457200">
              <a:buFont typeface="+mj-lt"/>
              <a:buAutoNum type="arabicPeriod"/>
            </a:pPr>
            <a:r>
              <a:rPr lang="en-US" sz="1800" i="1" dirty="0"/>
              <a:t>Adds a long-term follow-up component not often utilized in the discipline</a:t>
            </a:r>
          </a:p>
          <a:p>
            <a:pPr marL="914400" lvl="1" indent="-457200">
              <a:buFont typeface="+mj-lt"/>
              <a:buAutoNum type="arabicPeriod"/>
            </a:pPr>
            <a:r>
              <a:rPr lang="en-US" sz="1800" i="1" dirty="0"/>
              <a:t>Assesses a student learning experience other than internship </a:t>
            </a:r>
            <a:r>
              <a:rPr lang="en-US" sz="1800" i="1" dirty="0" smtClean="0"/>
              <a:t>experiences </a:t>
            </a:r>
          </a:p>
          <a:p>
            <a:pPr marL="1184400" lvl="2" indent="-457200"/>
            <a:r>
              <a:rPr lang="en-US" dirty="0" smtClean="0"/>
              <a:t>Most common type of assessment of experiential learning in Criminology &amp; Criminal Justice literature</a:t>
            </a:r>
            <a:endParaRPr lang="en-US" dirty="0"/>
          </a:p>
          <a:p>
            <a:pPr marL="914400" lvl="1" indent="-457200">
              <a:buFont typeface="+mj-lt"/>
              <a:buAutoNum type="arabicPeriod"/>
            </a:pPr>
            <a:r>
              <a:rPr lang="en-US" sz="1800" i="1" dirty="0"/>
              <a:t>Assists program coordinators in better understanding the value of the experience</a:t>
            </a:r>
          </a:p>
          <a:p>
            <a:pPr marL="914400" lvl="1" indent="-457200">
              <a:buFont typeface="+mj-lt"/>
              <a:buAutoNum type="arabicPeriod"/>
            </a:pPr>
            <a:r>
              <a:rPr lang="en-US" sz="1800" i="1" dirty="0"/>
              <a:t>Utilizes an instrument that serves as a quantitative alternative to more frequently used narrative-based/qualitative instruments</a:t>
            </a:r>
          </a:p>
        </p:txBody>
      </p:sp>
      <p:sp>
        <p:nvSpPr>
          <p:cNvPr id="4" name="Slide Number Placeholder 3"/>
          <p:cNvSpPr>
            <a:spLocks noGrp="1"/>
          </p:cNvSpPr>
          <p:nvPr>
            <p:ph type="sldNum" sz="quarter" idx="12"/>
          </p:nvPr>
        </p:nvSpPr>
        <p:spPr/>
        <p:txBody>
          <a:bodyPr/>
          <a:lstStyle/>
          <a:p>
            <a:fld id="{9D07A61F-D63C-4FCB-BE95-B350FC0B2939}" type="slidenum">
              <a:rPr lang="en-US" smtClean="0"/>
              <a:t>2</a:t>
            </a:fld>
            <a:endParaRPr lang="en-US"/>
          </a:p>
        </p:txBody>
      </p:sp>
    </p:spTree>
    <p:extLst>
      <p:ext uri="{BB962C8B-B14F-4D97-AF65-F5344CB8AC3E}">
        <p14:creationId xmlns:p14="http://schemas.microsoft.com/office/powerpoint/2010/main" val="1038568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t>Kolb’s (1984) Experiential Learning Theory (ELT)</a:t>
            </a:r>
          </a:p>
        </p:txBody>
      </p:sp>
      <p:sp>
        <p:nvSpPr>
          <p:cNvPr id="3" name="Content Placeholder 2"/>
          <p:cNvSpPr>
            <a:spLocks noGrp="1"/>
          </p:cNvSpPr>
          <p:nvPr>
            <p:ph sz="half" idx="1"/>
          </p:nvPr>
        </p:nvSpPr>
        <p:spPr>
          <a:xfrm>
            <a:off x="581193" y="2228003"/>
            <a:ext cx="5422390" cy="3814578"/>
          </a:xfrm>
        </p:spPr>
        <p:txBody>
          <a:bodyPr>
            <a:normAutofit/>
          </a:bodyPr>
          <a:lstStyle/>
          <a:p>
            <a:r>
              <a:rPr lang="en-US" sz="2000" b="1" dirty="0"/>
              <a:t>Four Stages of Learning from Experience:</a:t>
            </a:r>
          </a:p>
          <a:p>
            <a:pPr marL="0" indent="0">
              <a:buNone/>
            </a:pPr>
            <a:endParaRPr lang="en-US" b="1" dirty="0"/>
          </a:p>
          <a:p>
            <a:pPr lvl="1"/>
            <a:r>
              <a:rPr lang="en-US" sz="1800" i="1" dirty="0"/>
              <a:t>Concrete Experience (experiencing)</a:t>
            </a:r>
          </a:p>
          <a:p>
            <a:pPr marL="457200" lvl="1" indent="0">
              <a:buNone/>
            </a:pPr>
            <a:endParaRPr lang="en-US" sz="1800" i="1" dirty="0"/>
          </a:p>
          <a:p>
            <a:pPr lvl="1"/>
            <a:r>
              <a:rPr lang="en-US" sz="1800" i="1" dirty="0"/>
              <a:t>Reflective Observation (reflection)</a:t>
            </a:r>
          </a:p>
          <a:p>
            <a:pPr marL="457200" lvl="1" indent="0">
              <a:buNone/>
            </a:pPr>
            <a:endParaRPr lang="en-US" sz="1800" i="1" dirty="0"/>
          </a:p>
          <a:p>
            <a:pPr lvl="1"/>
            <a:r>
              <a:rPr lang="en-US" sz="1800" i="1" dirty="0"/>
              <a:t>Abstract Conceptualization (thinking)</a:t>
            </a:r>
          </a:p>
          <a:p>
            <a:pPr marL="457200" lvl="1" indent="0">
              <a:buNone/>
            </a:pPr>
            <a:endParaRPr lang="en-US" sz="1800" i="1" dirty="0"/>
          </a:p>
          <a:p>
            <a:pPr lvl="1"/>
            <a:r>
              <a:rPr lang="en-US" sz="1800" i="1" dirty="0"/>
              <a:t>Active Experimentation (acting)</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91373" y="2011824"/>
            <a:ext cx="4978656" cy="4219917"/>
          </a:xfrm>
          <a:ln w="38100">
            <a:solidFill>
              <a:srgbClr val="0070C0"/>
            </a:solidFill>
          </a:ln>
        </p:spPr>
      </p:pic>
      <p:sp>
        <p:nvSpPr>
          <p:cNvPr id="7" name="Slide Number Placeholder 6"/>
          <p:cNvSpPr>
            <a:spLocks noGrp="1"/>
          </p:cNvSpPr>
          <p:nvPr>
            <p:ph type="sldNum" sz="quarter" idx="12"/>
          </p:nvPr>
        </p:nvSpPr>
        <p:spPr/>
        <p:txBody>
          <a:bodyPr/>
          <a:lstStyle/>
          <a:p>
            <a:fld id="{9D07A61F-D63C-4FCB-BE95-B350FC0B2939}" type="slidenum">
              <a:rPr lang="en-US" smtClean="0"/>
              <a:t>3</a:t>
            </a:fld>
            <a:endParaRPr lang="en-US"/>
          </a:p>
        </p:txBody>
      </p:sp>
      <p:sp>
        <p:nvSpPr>
          <p:cNvPr id="6" name="TextBox 5"/>
          <p:cNvSpPr txBox="1"/>
          <p:nvPr/>
        </p:nvSpPr>
        <p:spPr>
          <a:xfrm>
            <a:off x="6391373" y="6249971"/>
            <a:ext cx="4647415" cy="246221"/>
          </a:xfrm>
          <a:prstGeom prst="rect">
            <a:avLst/>
          </a:prstGeom>
          <a:noFill/>
        </p:spPr>
        <p:txBody>
          <a:bodyPr wrap="square" rtlCol="0">
            <a:spAutoFit/>
          </a:bodyPr>
          <a:lstStyle/>
          <a:p>
            <a:pPr algn="ctr"/>
            <a:r>
              <a:rPr lang="en-US" sz="1000" dirty="0"/>
              <a:t>Source: https://www.talentsprint.com/insights/experiential-learning-1 </a:t>
            </a:r>
          </a:p>
        </p:txBody>
      </p:sp>
    </p:spTree>
    <p:extLst>
      <p:ext uri="{BB962C8B-B14F-4D97-AF65-F5344CB8AC3E}">
        <p14:creationId xmlns:p14="http://schemas.microsoft.com/office/powerpoint/2010/main" val="3682836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u="sng" dirty="0"/>
              <a:t>The ICA Experience</a:t>
            </a:r>
          </a:p>
        </p:txBody>
      </p:sp>
      <p:sp>
        <p:nvSpPr>
          <p:cNvPr id="3" name="Content Placeholder 2"/>
          <p:cNvSpPr>
            <a:spLocks noGrp="1"/>
          </p:cNvSpPr>
          <p:nvPr>
            <p:ph idx="1"/>
          </p:nvPr>
        </p:nvSpPr>
        <p:spPr/>
        <p:txBody>
          <a:bodyPr/>
          <a:lstStyle/>
          <a:p>
            <a:r>
              <a:rPr lang="en-US" sz="2000" b="1" dirty="0"/>
              <a:t>Students enrolled in CRIM 210-Introduction to Policing option to choose participating in final project focusing on learning about the illegal immigration enforcement, detention and court process over the course of a 15-week semester:</a:t>
            </a:r>
          </a:p>
          <a:p>
            <a:pPr lvl="1"/>
            <a:r>
              <a:rPr lang="en-US" sz="1800" i="1" dirty="0"/>
              <a:t>Must attend a Volunteer Orientation session</a:t>
            </a:r>
          </a:p>
          <a:p>
            <a:pPr lvl="1"/>
            <a:r>
              <a:rPr lang="en-US" sz="1800" i="1" dirty="0"/>
              <a:t>Assist in teaching basic ESL courses at the facility a minimum of 5 times</a:t>
            </a:r>
            <a:r>
              <a:rPr lang="en-US" sz="1800" dirty="0"/>
              <a:t> </a:t>
            </a:r>
          </a:p>
          <a:p>
            <a:pPr lvl="2"/>
            <a:r>
              <a:rPr lang="en-US" sz="1600" dirty="0"/>
              <a:t>Directly interacting with detainees of all security levels (some of whom previously convicted of crimes) in a classroom environment</a:t>
            </a:r>
          </a:p>
          <a:p>
            <a:pPr lvl="1"/>
            <a:r>
              <a:rPr lang="en-US" sz="1800" b="1" i="1" dirty="0"/>
              <a:t>One</a:t>
            </a:r>
            <a:r>
              <a:rPr lang="en-US" sz="1800" i="1" dirty="0"/>
              <a:t> “pre-test” reflective journal; </a:t>
            </a:r>
            <a:r>
              <a:rPr lang="en-US" sz="1800" b="1" i="1" dirty="0"/>
              <a:t>five</a:t>
            </a:r>
            <a:r>
              <a:rPr lang="en-US" sz="1800" i="1" dirty="0"/>
              <a:t> reflections intermittently throughout the semester, </a:t>
            </a:r>
            <a:r>
              <a:rPr lang="en-US" sz="1800" b="1" i="1" dirty="0"/>
              <a:t>one</a:t>
            </a:r>
            <a:r>
              <a:rPr lang="en-US" sz="1800" i="1" dirty="0"/>
              <a:t> final post- or “summary” reflection on their experience</a:t>
            </a:r>
          </a:p>
          <a:p>
            <a:pPr lvl="2"/>
            <a:r>
              <a:rPr lang="en-US" sz="1600" dirty="0"/>
              <a:t>These journals are being analyzed as part of separate study</a:t>
            </a:r>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9D07A61F-D63C-4FCB-BE95-B350FC0B2939}" type="slidenum">
              <a:rPr lang="en-US" smtClean="0"/>
              <a:t>4</a:t>
            </a:fld>
            <a:endParaRPr lang="en-US"/>
          </a:p>
        </p:txBody>
      </p:sp>
    </p:spTree>
    <p:extLst>
      <p:ext uri="{BB962C8B-B14F-4D97-AF65-F5344CB8AC3E}">
        <p14:creationId xmlns:p14="http://schemas.microsoft.com/office/powerpoint/2010/main" val="1441377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u="sng" dirty="0"/>
              <a:t>METHODS</a:t>
            </a:r>
          </a:p>
        </p:txBody>
      </p:sp>
      <p:sp>
        <p:nvSpPr>
          <p:cNvPr id="3" name="Content Placeholder 2"/>
          <p:cNvSpPr>
            <a:spLocks noGrp="1"/>
          </p:cNvSpPr>
          <p:nvPr>
            <p:ph idx="1"/>
          </p:nvPr>
        </p:nvSpPr>
        <p:spPr/>
        <p:txBody>
          <a:bodyPr/>
          <a:lstStyle/>
          <a:p>
            <a:r>
              <a:rPr lang="en-US" sz="2000" b="1" dirty="0"/>
              <a:t>Participants:</a:t>
            </a:r>
          </a:p>
          <a:p>
            <a:pPr lvl="1"/>
            <a:r>
              <a:rPr lang="en-US" sz="1800" dirty="0"/>
              <a:t>All students who have participated in the ICA Farmville experience via CRIM 210 course between Fall 2014 and Spring 2016 semesters (a minimum of 6 months post-experience) were surveyed (n=75)</a:t>
            </a:r>
          </a:p>
          <a:p>
            <a:r>
              <a:rPr lang="en-US" sz="2000" b="1" dirty="0"/>
              <a:t>Methods:</a:t>
            </a:r>
          </a:p>
          <a:p>
            <a:pPr lvl="1"/>
            <a:r>
              <a:rPr lang="en-US" sz="1800" b="1" u="sng" dirty="0"/>
              <a:t>Fall 2016</a:t>
            </a:r>
            <a:r>
              <a:rPr lang="en-US" sz="1800" b="1" dirty="0"/>
              <a:t>: </a:t>
            </a:r>
            <a:r>
              <a:rPr lang="en-US" sz="1800" dirty="0"/>
              <a:t>Emailed invitation to participate and link to Google Doc survey (initial solicitation + 1 emailed reminder)</a:t>
            </a:r>
          </a:p>
          <a:p>
            <a:pPr lvl="1"/>
            <a:r>
              <a:rPr lang="en-US" sz="1800" dirty="0"/>
              <a:t>Anonymous survey included consent, *</a:t>
            </a:r>
            <a:r>
              <a:rPr lang="en-US" sz="1800" b="1" i="1" dirty="0">
                <a:solidFill>
                  <a:srgbClr val="FF0000"/>
                </a:solidFill>
              </a:rPr>
              <a:t>ELVIS Instrument</a:t>
            </a:r>
            <a:r>
              <a:rPr lang="en-US" sz="1800" dirty="0"/>
              <a:t>, </a:t>
            </a:r>
            <a:r>
              <a:rPr lang="en-US" sz="1800" b="1" i="1" dirty="0"/>
              <a:t>Service Learning survey</a:t>
            </a:r>
            <a:r>
              <a:rPr lang="en-US" sz="1800" dirty="0"/>
              <a:t>, </a:t>
            </a:r>
            <a:r>
              <a:rPr lang="en-US" sz="1800" b="1" i="1" dirty="0"/>
              <a:t>open-ended/narrative-based questions</a:t>
            </a:r>
            <a:r>
              <a:rPr lang="en-US" sz="1800" dirty="0"/>
              <a:t>, interest in participating in future focus group indicator &amp; </a:t>
            </a:r>
            <a:r>
              <a:rPr lang="en-US" sz="1800" b="1" i="1" dirty="0"/>
              <a:t>demographic questions</a:t>
            </a:r>
          </a:p>
        </p:txBody>
      </p:sp>
      <p:sp>
        <p:nvSpPr>
          <p:cNvPr id="4" name="Slide Number Placeholder 3"/>
          <p:cNvSpPr>
            <a:spLocks noGrp="1"/>
          </p:cNvSpPr>
          <p:nvPr>
            <p:ph type="sldNum" sz="quarter" idx="12"/>
          </p:nvPr>
        </p:nvSpPr>
        <p:spPr/>
        <p:txBody>
          <a:bodyPr/>
          <a:lstStyle/>
          <a:p>
            <a:fld id="{9D07A61F-D63C-4FCB-BE95-B350FC0B2939}" type="slidenum">
              <a:rPr lang="en-US" smtClean="0"/>
              <a:t>5</a:t>
            </a:fld>
            <a:endParaRPr lang="en-US"/>
          </a:p>
        </p:txBody>
      </p:sp>
    </p:spTree>
    <p:extLst>
      <p:ext uri="{BB962C8B-B14F-4D97-AF65-F5344CB8AC3E}">
        <p14:creationId xmlns:p14="http://schemas.microsoft.com/office/powerpoint/2010/main" val="4042685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t>Experiential Learning Variables &amp; Indicators Scale (ELVIS)</a:t>
            </a:r>
          </a:p>
        </p:txBody>
      </p:sp>
      <p:sp>
        <p:nvSpPr>
          <p:cNvPr id="3" name="Content Placeholder 2"/>
          <p:cNvSpPr>
            <a:spLocks noGrp="1"/>
          </p:cNvSpPr>
          <p:nvPr>
            <p:ph idx="1"/>
          </p:nvPr>
        </p:nvSpPr>
        <p:spPr>
          <a:xfrm>
            <a:off x="581192" y="2180496"/>
            <a:ext cx="11029615" cy="4140766"/>
          </a:xfrm>
        </p:spPr>
        <p:txBody>
          <a:bodyPr>
            <a:normAutofit lnSpcReduction="10000"/>
          </a:bodyPr>
          <a:lstStyle/>
          <a:p>
            <a:r>
              <a:rPr lang="en-US" sz="2000" dirty="0"/>
              <a:t>Created as an alternative to narrative-based (qualitative) approaches for assessing practical educational activities and experiential learning</a:t>
            </a:r>
          </a:p>
          <a:p>
            <a:pPr lvl="1"/>
            <a:r>
              <a:rPr lang="en-US" sz="1800" i="1" dirty="0"/>
              <a:t>7 Likert-scale questions ranging from 1 (shallow) to 5 (deep)</a:t>
            </a:r>
          </a:p>
          <a:p>
            <a:pPr lvl="1"/>
            <a:r>
              <a:rPr lang="en-US" sz="1800" i="1" dirty="0"/>
              <a:t>Developed at the Experiential Science (</a:t>
            </a:r>
            <a:r>
              <a:rPr lang="en-US" sz="1800" i="1" dirty="0" err="1"/>
              <a:t>XSci</a:t>
            </a:r>
            <a:r>
              <a:rPr lang="en-US" sz="1800" i="1" dirty="0"/>
              <a:t>) Education Research Collaborative of the University of Colorado Center for STEM Learning. </a:t>
            </a:r>
          </a:p>
          <a:p>
            <a:r>
              <a:rPr lang="en-US" sz="2000" dirty="0"/>
              <a:t>Synthesizes many of the leading evidence-based models for experiential learning abbreviates them down into a practical assessment tool</a:t>
            </a:r>
          </a:p>
          <a:p>
            <a:r>
              <a:rPr lang="en-US" sz="2000" dirty="0"/>
              <a:t>A description of the seven characteristics of experiential learning featured in the ELVIS is provided on the next slide. Each characteristic can be scored separately or in combination to produce an overall ELVIS score. </a:t>
            </a:r>
          </a:p>
          <a:p>
            <a:pPr lvl="1"/>
            <a:r>
              <a:rPr lang="en-US" sz="1800" i="1" dirty="0"/>
              <a:t>Cumulative ELVIS scores </a:t>
            </a:r>
            <a:r>
              <a:rPr lang="en-US" sz="1800" b="1" u="sng" dirty="0"/>
              <a:t>below 14 </a:t>
            </a:r>
            <a:r>
              <a:rPr lang="en-US" sz="1800" i="1" dirty="0"/>
              <a:t>are considered </a:t>
            </a:r>
            <a:r>
              <a:rPr lang="en-US" sz="1800" b="1" u="sng" dirty="0"/>
              <a:t>low</a:t>
            </a:r>
            <a:r>
              <a:rPr lang="en-US" sz="1800" i="1" dirty="0"/>
              <a:t> </a:t>
            </a:r>
            <a:r>
              <a:rPr lang="en-US" sz="1800" i="1" dirty="0" smtClean="0"/>
              <a:t>in experiential learning value, while </a:t>
            </a:r>
            <a:r>
              <a:rPr lang="en-US" sz="1800" i="1" dirty="0"/>
              <a:t>scores </a:t>
            </a:r>
            <a:r>
              <a:rPr lang="en-US" sz="1800" b="1" u="sng" dirty="0"/>
              <a:t>above 28 </a:t>
            </a:r>
            <a:r>
              <a:rPr lang="en-US" sz="1800" i="1" dirty="0"/>
              <a:t>are considered </a:t>
            </a:r>
            <a:r>
              <a:rPr lang="en-US" sz="1800" b="1" u="sng" dirty="0"/>
              <a:t>high</a:t>
            </a:r>
            <a:r>
              <a:rPr lang="en-US" sz="1800" i="1" dirty="0"/>
              <a:t>.</a:t>
            </a:r>
          </a:p>
        </p:txBody>
      </p:sp>
      <p:sp>
        <p:nvSpPr>
          <p:cNvPr id="4" name="Slide Number Placeholder 3"/>
          <p:cNvSpPr>
            <a:spLocks noGrp="1"/>
          </p:cNvSpPr>
          <p:nvPr>
            <p:ph type="sldNum" sz="quarter" idx="12"/>
          </p:nvPr>
        </p:nvSpPr>
        <p:spPr/>
        <p:txBody>
          <a:bodyPr/>
          <a:lstStyle/>
          <a:p>
            <a:fld id="{9D07A61F-D63C-4FCB-BE95-B350FC0B2939}" type="slidenum">
              <a:rPr lang="en-US" smtClean="0"/>
              <a:t>6</a:t>
            </a:fld>
            <a:endParaRPr lang="en-US"/>
          </a:p>
        </p:txBody>
      </p:sp>
    </p:spTree>
    <p:extLst>
      <p:ext uri="{BB962C8B-B14F-4D97-AF65-F5344CB8AC3E}">
        <p14:creationId xmlns:p14="http://schemas.microsoft.com/office/powerpoint/2010/main" val="171424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9469"/>
          </a:xfrm>
        </p:spPr>
        <p:txBody>
          <a:bodyPr>
            <a:normAutofit/>
          </a:bodyPr>
          <a:lstStyle/>
          <a:p>
            <a:pPr algn="ctr"/>
            <a:r>
              <a:rPr lang="en-US" sz="3200" b="1" u="sng" dirty="0"/>
              <a:t>The ELVIS Instrument</a:t>
            </a:r>
          </a:p>
        </p:txBody>
      </p:sp>
      <p:sp>
        <p:nvSpPr>
          <p:cNvPr id="3" name="Content Placeholder 2"/>
          <p:cNvSpPr>
            <a:spLocks noGrp="1"/>
          </p:cNvSpPr>
          <p:nvPr>
            <p:ph idx="1"/>
          </p:nvPr>
        </p:nvSpPr>
        <p:spPr>
          <a:xfrm>
            <a:off x="814754" y="1840523"/>
            <a:ext cx="10515600" cy="4888522"/>
          </a:xfrm>
        </p:spPr>
        <p:txBody>
          <a:bodyPr>
            <a:normAutofit fontScale="77500" lnSpcReduction="20000"/>
          </a:bodyPr>
          <a:lstStyle/>
          <a:p>
            <a:r>
              <a:rPr lang="en-US" sz="2300" b="1" dirty="0"/>
              <a:t>7 characteristics of Experiential Learning rated from 1 (shallow) to 5 (deep)</a:t>
            </a:r>
          </a:p>
          <a:p>
            <a:pPr marL="914400" lvl="1" indent="-457200">
              <a:buFont typeface="+mj-lt"/>
              <a:buAutoNum type="arabicPeriod"/>
            </a:pPr>
            <a:r>
              <a:rPr lang="en-US" sz="2200" b="1" dirty="0"/>
              <a:t>Locus of control (teacher vs. student)</a:t>
            </a:r>
          </a:p>
          <a:p>
            <a:pPr lvl="2"/>
            <a:r>
              <a:rPr lang="en-US" sz="1900" i="1" dirty="0"/>
              <a:t>To what degree is the experience </a:t>
            </a:r>
            <a:r>
              <a:rPr lang="en-US" sz="1900" i="1" u="sng" dirty="0" smtClean="0"/>
              <a:t>student-driven</a:t>
            </a:r>
            <a:r>
              <a:rPr lang="en-US" sz="1900" i="1" dirty="0" smtClean="0"/>
              <a:t> </a:t>
            </a:r>
            <a:r>
              <a:rPr lang="en-US" sz="1900" i="1" dirty="0"/>
              <a:t>vs. </a:t>
            </a:r>
            <a:r>
              <a:rPr lang="en-US" sz="1900" i="1" dirty="0" smtClean="0"/>
              <a:t>educator-driven</a:t>
            </a:r>
            <a:r>
              <a:rPr lang="en-US" sz="1900" i="1" dirty="0"/>
              <a:t>?</a:t>
            </a:r>
          </a:p>
          <a:p>
            <a:pPr marL="914400" lvl="1" indent="-457200">
              <a:buFont typeface="+mj-lt"/>
              <a:buAutoNum type="arabicPeriod"/>
            </a:pPr>
            <a:r>
              <a:rPr lang="en-US" sz="2200" b="1" dirty="0"/>
              <a:t>Physical involvement (engagement of all six senses)</a:t>
            </a:r>
          </a:p>
          <a:p>
            <a:pPr lvl="2"/>
            <a:r>
              <a:rPr lang="en-US" sz="1900" i="1" dirty="0"/>
              <a:t>Is the experience </a:t>
            </a:r>
            <a:r>
              <a:rPr lang="en-US" sz="1900" i="1" u="sng" dirty="0"/>
              <a:t>active</a:t>
            </a:r>
            <a:r>
              <a:rPr lang="en-US" sz="1900" i="1" dirty="0"/>
              <a:t> &amp; </a:t>
            </a:r>
            <a:r>
              <a:rPr lang="en-US" sz="1900" i="1" u="sng" dirty="0"/>
              <a:t>multisensory</a:t>
            </a:r>
            <a:r>
              <a:rPr lang="en-US" sz="1900" i="1" dirty="0"/>
              <a:t>?</a:t>
            </a:r>
          </a:p>
          <a:p>
            <a:pPr marL="914400" lvl="1" indent="-457200">
              <a:buFont typeface="+mj-lt"/>
              <a:buAutoNum type="arabicPeriod"/>
            </a:pPr>
            <a:r>
              <a:rPr lang="en-US" sz="2200" b="1" dirty="0"/>
              <a:t>Intellectual involvement</a:t>
            </a:r>
          </a:p>
          <a:p>
            <a:pPr lvl="2"/>
            <a:r>
              <a:rPr lang="en-US" sz="1900" i="1" dirty="0"/>
              <a:t>How much do </a:t>
            </a:r>
            <a:r>
              <a:rPr lang="en-US" sz="1900" i="1" u="sng" dirty="0"/>
              <a:t>students need to contribute intellectually </a:t>
            </a:r>
            <a:r>
              <a:rPr lang="en-US" sz="1900" i="1" dirty="0"/>
              <a:t>to your own learning? (The more the better).</a:t>
            </a:r>
          </a:p>
          <a:p>
            <a:pPr marL="914400" lvl="1" indent="-457200">
              <a:buFont typeface="+mj-lt"/>
              <a:buAutoNum type="arabicPeriod"/>
            </a:pPr>
            <a:r>
              <a:rPr lang="en-US" sz="2200" b="1" dirty="0"/>
              <a:t>Social/emotional involvement (communication &amp; collaboration)</a:t>
            </a:r>
          </a:p>
          <a:p>
            <a:pPr lvl="2"/>
            <a:r>
              <a:rPr lang="en-US" sz="1900" i="1" dirty="0"/>
              <a:t>To what degree does the experience involve others, and does it </a:t>
            </a:r>
            <a:r>
              <a:rPr lang="en-US" sz="1900" i="1" u="sng" dirty="0"/>
              <a:t>provoke emotional involvement </a:t>
            </a:r>
            <a:r>
              <a:rPr lang="en-US" sz="1900" i="1" dirty="0"/>
              <a:t>to “go through the head as well as the heart?”</a:t>
            </a:r>
          </a:p>
          <a:p>
            <a:pPr marL="914400" lvl="1" indent="-457200">
              <a:buFont typeface="+mj-lt"/>
              <a:buAutoNum type="arabicPeriod"/>
            </a:pPr>
            <a:r>
              <a:rPr lang="en-US" sz="2200" b="1" dirty="0"/>
              <a:t>Narrative transport (is the experience a “story” worth sharing?)</a:t>
            </a:r>
          </a:p>
          <a:p>
            <a:pPr marL="914400" lvl="1" indent="-457200">
              <a:buFont typeface="+mj-lt"/>
              <a:buAutoNum type="arabicPeriod"/>
            </a:pPr>
            <a:r>
              <a:rPr lang="en-US" sz="2200" b="1" dirty="0"/>
              <a:t>Perceived risk (including physical, intellectual &amp; emotional)</a:t>
            </a:r>
          </a:p>
          <a:p>
            <a:pPr lvl="2"/>
            <a:r>
              <a:rPr lang="en-US" sz="1900" i="1" dirty="0"/>
              <a:t>Can students take risks &amp; possibly fail? Fosters </a:t>
            </a:r>
            <a:r>
              <a:rPr lang="en-US" sz="1900" i="1" u="sng" dirty="0"/>
              <a:t>sense of mastery, confidence &amp; efficacy</a:t>
            </a:r>
          </a:p>
          <a:p>
            <a:pPr marL="914400" lvl="1" indent="-457200">
              <a:buFont typeface="+mj-lt"/>
              <a:buAutoNum type="arabicPeriod"/>
            </a:pPr>
            <a:r>
              <a:rPr lang="en-US" sz="2200" b="1" dirty="0"/>
              <a:t>Embedded reflection </a:t>
            </a:r>
          </a:p>
          <a:p>
            <a:pPr lvl="2"/>
            <a:r>
              <a:rPr lang="en-US" sz="1900" i="1" dirty="0"/>
              <a:t>Does the experience allow time &amp; support to reflect and share? Should be embedded throughout the experience; not just at the end.</a:t>
            </a:r>
          </a:p>
        </p:txBody>
      </p:sp>
      <p:sp>
        <p:nvSpPr>
          <p:cNvPr id="4" name="Slide Number Placeholder 3"/>
          <p:cNvSpPr>
            <a:spLocks noGrp="1"/>
          </p:cNvSpPr>
          <p:nvPr>
            <p:ph type="sldNum" sz="quarter" idx="12"/>
          </p:nvPr>
        </p:nvSpPr>
        <p:spPr/>
        <p:txBody>
          <a:bodyPr/>
          <a:lstStyle/>
          <a:p>
            <a:fld id="{9D07A61F-D63C-4FCB-BE95-B350FC0B2939}" type="slidenum">
              <a:rPr lang="en-US" smtClean="0"/>
              <a:t>7</a:t>
            </a:fld>
            <a:endParaRPr lang="en-US"/>
          </a:p>
        </p:txBody>
      </p:sp>
    </p:spTree>
    <p:extLst>
      <p:ext uri="{BB962C8B-B14F-4D97-AF65-F5344CB8AC3E}">
        <p14:creationId xmlns:p14="http://schemas.microsoft.com/office/powerpoint/2010/main" val="291815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862" y="705095"/>
            <a:ext cx="10515600" cy="417299"/>
          </a:xfrm>
        </p:spPr>
        <p:txBody>
          <a:bodyPr>
            <a:noAutofit/>
          </a:bodyPr>
          <a:lstStyle/>
          <a:p>
            <a:r>
              <a:rPr lang="en-US" sz="3200" b="1" u="sng" dirty="0"/>
              <a:t>Table 1</a:t>
            </a:r>
            <a:r>
              <a:rPr lang="en-US" sz="3200" b="1" dirty="0"/>
              <a:t>. </a:t>
            </a:r>
            <a:r>
              <a:rPr lang="en-US" sz="3200" i="1" dirty="0"/>
              <a:t>Sample Characteristics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5604384"/>
              </p:ext>
            </p:extLst>
          </p:nvPr>
        </p:nvGraphicFramePr>
        <p:xfrm>
          <a:off x="749068" y="1232730"/>
          <a:ext cx="10675068" cy="5389984"/>
        </p:xfrm>
        <a:graphic>
          <a:graphicData uri="http://schemas.openxmlformats.org/drawingml/2006/table">
            <a:tbl>
              <a:tblPr firstRow="1" bandRow="1">
                <a:tableStyleId>{5C22544A-7EE6-4342-B048-85BDC9FD1C3A}</a:tableStyleId>
              </a:tblPr>
              <a:tblGrid>
                <a:gridCol w="1779178">
                  <a:extLst>
                    <a:ext uri="{9D8B030D-6E8A-4147-A177-3AD203B41FA5}">
                      <a16:colId xmlns:a16="http://schemas.microsoft.com/office/drawing/2014/main" xmlns="" val="1286833128"/>
                    </a:ext>
                  </a:extLst>
                </a:gridCol>
                <a:gridCol w="1779178">
                  <a:extLst>
                    <a:ext uri="{9D8B030D-6E8A-4147-A177-3AD203B41FA5}">
                      <a16:colId xmlns:a16="http://schemas.microsoft.com/office/drawing/2014/main" xmlns="" val="1971773766"/>
                    </a:ext>
                  </a:extLst>
                </a:gridCol>
                <a:gridCol w="1779178">
                  <a:extLst>
                    <a:ext uri="{9D8B030D-6E8A-4147-A177-3AD203B41FA5}">
                      <a16:colId xmlns:a16="http://schemas.microsoft.com/office/drawing/2014/main" xmlns="" val="3216020484"/>
                    </a:ext>
                  </a:extLst>
                </a:gridCol>
                <a:gridCol w="1779178">
                  <a:extLst>
                    <a:ext uri="{9D8B030D-6E8A-4147-A177-3AD203B41FA5}">
                      <a16:colId xmlns:a16="http://schemas.microsoft.com/office/drawing/2014/main" xmlns="" val="2790124668"/>
                    </a:ext>
                  </a:extLst>
                </a:gridCol>
                <a:gridCol w="1779178">
                  <a:extLst>
                    <a:ext uri="{9D8B030D-6E8A-4147-A177-3AD203B41FA5}">
                      <a16:colId xmlns:a16="http://schemas.microsoft.com/office/drawing/2014/main" xmlns="" val="2404016107"/>
                    </a:ext>
                  </a:extLst>
                </a:gridCol>
                <a:gridCol w="1779178">
                  <a:extLst>
                    <a:ext uri="{9D8B030D-6E8A-4147-A177-3AD203B41FA5}">
                      <a16:colId xmlns:a16="http://schemas.microsoft.com/office/drawing/2014/main" xmlns="" val="3715980545"/>
                    </a:ext>
                  </a:extLst>
                </a:gridCol>
              </a:tblGrid>
              <a:tr h="283743">
                <a:tc>
                  <a:txBody>
                    <a:bodyPr/>
                    <a:lstStyle/>
                    <a:p>
                      <a:r>
                        <a:rPr lang="en-US" sz="1400" i="0" dirty="0">
                          <a:solidFill>
                            <a:schemeClr val="bg1"/>
                          </a:solidFill>
                        </a:rPr>
                        <a:t>Variable</a:t>
                      </a:r>
                    </a:p>
                  </a:txBody>
                  <a:tcPr/>
                </a:tc>
                <a:tc>
                  <a:txBody>
                    <a:bodyPr/>
                    <a:lstStyle/>
                    <a:p>
                      <a:pPr algn="ctr"/>
                      <a:r>
                        <a:rPr lang="en-US" sz="1400" dirty="0"/>
                        <a:t>N</a:t>
                      </a:r>
                    </a:p>
                  </a:txBody>
                  <a:tcPr/>
                </a:tc>
                <a:tc>
                  <a:txBody>
                    <a:bodyPr/>
                    <a:lstStyle/>
                    <a:p>
                      <a:pPr algn="ctr"/>
                      <a:r>
                        <a:rPr lang="en-US" sz="1400" dirty="0"/>
                        <a:t>%</a:t>
                      </a:r>
                    </a:p>
                  </a:txBody>
                  <a:tcPr/>
                </a:tc>
                <a:tc>
                  <a:txBody>
                    <a:bodyPr/>
                    <a:lstStyle/>
                    <a:p>
                      <a:r>
                        <a:rPr lang="en-US" sz="1400" dirty="0">
                          <a:solidFill>
                            <a:schemeClr val="bg1"/>
                          </a:solidFill>
                        </a:rPr>
                        <a:t>Variable</a:t>
                      </a:r>
                    </a:p>
                  </a:txBody>
                  <a:tcPr/>
                </a:tc>
                <a:tc>
                  <a:txBody>
                    <a:bodyPr/>
                    <a:lstStyle/>
                    <a:p>
                      <a:pPr algn="ctr"/>
                      <a:r>
                        <a:rPr lang="en-US" sz="1400" dirty="0"/>
                        <a:t>N</a:t>
                      </a:r>
                    </a:p>
                  </a:txBody>
                  <a:tcPr/>
                </a:tc>
                <a:tc>
                  <a:txBody>
                    <a:bodyPr/>
                    <a:lstStyle/>
                    <a:p>
                      <a:pPr algn="ctr"/>
                      <a:r>
                        <a:rPr lang="en-US" sz="1400" dirty="0"/>
                        <a:t>%</a:t>
                      </a:r>
                    </a:p>
                  </a:txBody>
                  <a:tcPr/>
                </a:tc>
                <a:extLst>
                  <a:ext uri="{0D108BD9-81ED-4DB2-BD59-A6C34878D82A}">
                    <a16:rowId xmlns:a16="http://schemas.microsoft.com/office/drawing/2014/main" xmlns="" val="3980294650"/>
                  </a:ext>
                </a:extLst>
              </a:tr>
              <a:tr h="496550">
                <a:tc>
                  <a:txBody>
                    <a:bodyPr/>
                    <a:lstStyle/>
                    <a:p>
                      <a:r>
                        <a:rPr lang="en-US" sz="1400" b="1" i="1" dirty="0">
                          <a:solidFill>
                            <a:srgbClr val="0070C0"/>
                          </a:solidFill>
                        </a:rPr>
                        <a:t>Semester Participated</a:t>
                      </a:r>
                    </a:p>
                  </a:txBody>
                  <a:tcPr/>
                </a:tc>
                <a:tc>
                  <a:txBody>
                    <a:bodyPr/>
                    <a:lstStyle/>
                    <a:p>
                      <a:pPr algn="ctr"/>
                      <a:r>
                        <a:rPr lang="en-US" sz="1400" b="1" dirty="0"/>
                        <a:t>(14)</a:t>
                      </a:r>
                    </a:p>
                  </a:txBody>
                  <a:tcPr/>
                </a:tc>
                <a:tc>
                  <a:txBody>
                    <a:bodyPr/>
                    <a:lstStyle/>
                    <a:p>
                      <a:pPr algn="ctr"/>
                      <a:r>
                        <a:rPr lang="en-US" sz="1400" b="1" dirty="0"/>
                        <a:t>(100)</a:t>
                      </a:r>
                    </a:p>
                  </a:txBody>
                  <a:tcPr/>
                </a:tc>
                <a:tc>
                  <a:txBody>
                    <a:bodyPr/>
                    <a:lstStyle/>
                    <a:p>
                      <a:r>
                        <a:rPr lang="en-US" sz="1400" b="1" i="1" dirty="0">
                          <a:solidFill>
                            <a:srgbClr val="0070C0"/>
                          </a:solidFill>
                        </a:rPr>
                        <a:t>Race/Ethnicity</a:t>
                      </a:r>
                    </a:p>
                  </a:txBody>
                  <a:tcPr/>
                </a:tc>
                <a:tc>
                  <a:txBody>
                    <a:bodyPr/>
                    <a:lstStyle/>
                    <a:p>
                      <a:pPr algn="ctr"/>
                      <a:r>
                        <a:rPr lang="en-US" sz="1400" b="1" dirty="0"/>
                        <a:t>(14)</a:t>
                      </a:r>
                    </a:p>
                  </a:txBody>
                  <a:tcPr/>
                </a:tc>
                <a:tc>
                  <a:txBody>
                    <a:bodyPr/>
                    <a:lstStyle/>
                    <a:p>
                      <a:pPr algn="ctr"/>
                      <a:r>
                        <a:rPr lang="en-US" sz="1400" b="1" dirty="0"/>
                        <a:t>(100)</a:t>
                      </a:r>
                    </a:p>
                  </a:txBody>
                  <a:tcPr/>
                </a:tc>
                <a:extLst>
                  <a:ext uri="{0D108BD9-81ED-4DB2-BD59-A6C34878D82A}">
                    <a16:rowId xmlns:a16="http://schemas.microsoft.com/office/drawing/2014/main" xmlns="" val="304984496"/>
                  </a:ext>
                </a:extLst>
              </a:tr>
              <a:tr h="922164">
                <a:tc>
                  <a:txBody>
                    <a:bodyPr/>
                    <a:lstStyle/>
                    <a:p>
                      <a:r>
                        <a:rPr lang="en-US" sz="1400" b="1" dirty="0"/>
                        <a:t>     Fall 2014</a:t>
                      </a:r>
                    </a:p>
                  </a:txBody>
                  <a:tcPr/>
                </a:tc>
                <a:tc>
                  <a:txBody>
                    <a:bodyPr/>
                    <a:lstStyle/>
                    <a:p>
                      <a:pPr algn="ctr"/>
                      <a:r>
                        <a:rPr lang="en-US" sz="1400" b="1" dirty="0"/>
                        <a:t>4</a:t>
                      </a:r>
                    </a:p>
                  </a:txBody>
                  <a:tcPr/>
                </a:tc>
                <a:tc>
                  <a:txBody>
                    <a:bodyPr/>
                    <a:lstStyle/>
                    <a:p>
                      <a:pPr algn="ctr"/>
                      <a:r>
                        <a:rPr lang="en-US" sz="1400" b="1" dirty="0"/>
                        <a:t>28.6</a:t>
                      </a:r>
                    </a:p>
                  </a:txBody>
                  <a:tcPr/>
                </a:tc>
                <a:tc>
                  <a:txBody>
                    <a:bodyPr/>
                    <a:lstStyle/>
                    <a:p>
                      <a:r>
                        <a:rPr lang="en-US" sz="1400" b="1" dirty="0"/>
                        <a:t>     Non-Hispanic</a:t>
                      </a:r>
                    </a:p>
                    <a:p>
                      <a:r>
                        <a:rPr lang="en-US" sz="1400" b="1" dirty="0"/>
                        <a:t>     White/</a:t>
                      </a:r>
                      <a:r>
                        <a:rPr lang="en-US" sz="1400" b="1" dirty="0" err="1"/>
                        <a:t>Caucs</a:t>
                      </a:r>
                      <a:r>
                        <a:rPr lang="en-US" sz="1400" b="1" dirty="0"/>
                        <a:t>.</a:t>
                      </a:r>
                    </a:p>
                  </a:txBody>
                  <a:tcPr/>
                </a:tc>
                <a:tc>
                  <a:txBody>
                    <a:bodyPr/>
                    <a:lstStyle/>
                    <a:p>
                      <a:pPr algn="ctr"/>
                      <a:r>
                        <a:rPr lang="en-US" sz="1400" b="1" dirty="0"/>
                        <a:t>9</a:t>
                      </a:r>
                    </a:p>
                  </a:txBody>
                  <a:tcPr/>
                </a:tc>
                <a:tc>
                  <a:txBody>
                    <a:bodyPr/>
                    <a:lstStyle/>
                    <a:p>
                      <a:pPr algn="ctr"/>
                      <a:r>
                        <a:rPr lang="en-US" sz="1400" b="1" dirty="0"/>
                        <a:t>64.4</a:t>
                      </a:r>
                    </a:p>
                  </a:txBody>
                  <a:tcPr/>
                </a:tc>
                <a:extLst>
                  <a:ext uri="{0D108BD9-81ED-4DB2-BD59-A6C34878D82A}">
                    <a16:rowId xmlns:a16="http://schemas.microsoft.com/office/drawing/2014/main" xmlns="" val="1283206153"/>
                  </a:ext>
                </a:extLst>
              </a:tr>
              <a:tr h="496550">
                <a:tc>
                  <a:txBody>
                    <a:bodyPr/>
                    <a:lstStyle/>
                    <a:p>
                      <a:r>
                        <a:rPr lang="en-US" sz="1400" b="1" dirty="0"/>
                        <a:t>     Spring 2015</a:t>
                      </a:r>
                    </a:p>
                  </a:txBody>
                  <a:tcPr/>
                </a:tc>
                <a:tc>
                  <a:txBody>
                    <a:bodyPr/>
                    <a:lstStyle/>
                    <a:p>
                      <a:pPr algn="ctr"/>
                      <a:r>
                        <a:rPr lang="en-US" sz="1400" b="1" dirty="0"/>
                        <a:t>3</a:t>
                      </a:r>
                    </a:p>
                  </a:txBody>
                  <a:tcPr/>
                </a:tc>
                <a:tc>
                  <a:txBody>
                    <a:bodyPr/>
                    <a:lstStyle/>
                    <a:p>
                      <a:pPr algn="ctr"/>
                      <a:r>
                        <a:rPr lang="en-US" sz="1400" b="1" dirty="0"/>
                        <a:t>21.4</a:t>
                      </a:r>
                    </a:p>
                  </a:txBody>
                  <a:tcPr/>
                </a:tc>
                <a:tc>
                  <a:txBody>
                    <a:bodyPr/>
                    <a:lstStyle/>
                    <a:p>
                      <a:r>
                        <a:rPr lang="en-US" sz="1400" b="1" dirty="0"/>
                        <a:t>     Afr. American</a:t>
                      </a:r>
                    </a:p>
                  </a:txBody>
                  <a:tcPr/>
                </a:tc>
                <a:tc>
                  <a:txBody>
                    <a:bodyPr/>
                    <a:lstStyle/>
                    <a:p>
                      <a:pPr algn="ctr"/>
                      <a:r>
                        <a:rPr lang="en-US" sz="1400" b="1" dirty="0"/>
                        <a:t>2</a:t>
                      </a:r>
                    </a:p>
                  </a:txBody>
                  <a:tcPr/>
                </a:tc>
                <a:tc>
                  <a:txBody>
                    <a:bodyPr/>
                    <a:lstStyle/>
                    <a:p>
                      <a:pPr algn="ctr"/>
                      <a:r>
                        <a:rPr lang="en-US" sz="1400" b="1" dirty="0"/>
                        <a:t>14.3</a:t>
                      </a:r>
                    </a:p>
                  </a:txBody>
                  <a:tcPr/>
                </a:tc>
                <a:extLst>
                  <a:ext uri="{0D108BD9-81ED-4DB2-BD59-A6C34878D82A}">
                    <a16:rowId xmlns:a16="http://schemas.microsoft.com/office/drawing/2014/main" xmlns="" val="1516133523"/>
                  </a:ext>
                </a:extLst>
              </a:tr>
              <a:tr h="496550">
                <a:tc>
                  <a:txBody>
                    <a:bodyPr/>
                    <a:lstStyle/>
                    <a:p>
                      <a:r>
                        <a:rPr lang="en-US" sz="1400" b="1" dirty="0"/>
                        <a:t>     Fall 2015</a:t>
                      </a:r>
                    </a:p>
                  </a:txBody>
                  <a:tcPr/>
                </a:tc>
                <a:tc>
                  <a:txBody>
                    <a:bodyPr/>
                    <a:lstStyle/>
                    <a:p>
                      <a:pPr algn="ctr"/>
                      <a:r>
                        <a:rPr lang="en-US" sz="1400" b="1" dirty="0"/>
                        <a:t>2</a:t>
                      </a:r>
                    </a:p>
                  </a:txBody>
                  <a:tcPr/>
                </a:tc>
                <a:tc>
                  <a:txBody>
                    <a:bodyPr/>
                    <a:lstStyle/>
                    <a:p>
                      <a:pPr algn="ctr"/>
                      <a:r>
                        <a:rPr lang="en-US" sz="1400" b="1" dirty="0"/>
                        <a:t>14.3</a:t>
                      </a:r>
                    </a:p>
                  </a:txBody>
                  <a:tcPr/>
                </a:tc>
                <a:tc>
                  <a:txBody>
                    <a:bodyPr/>
                    <a:lstStyle/>
                    <a:p>
                      <a:r>
                        <a:rPr lang="en-US" sz="1400" b="1" dirty="0"/>
                        <a:t>     Asian/Middle </a:t>
                      </a:r>
                    </a:p>
                    <a:p>
                      <a:r>
                        <a:rPr lang="en-US" sz="1400" b="1" dirty="0"/>
                        <a:t>     Eastern</a:t>
                      </a:r>
                    </a:p>
                  </a:txBody>
                  <a:tcPr/>
                </a:tc>
                <a:tc>
                  <a:txBody>
                    <a:bodyPr/>
                    <a:lstStyle/>
                    <a:p>
                      <a:pPr algn="ctr"/>
                      <a:r>
                        <a:rPr lang="en-US" sz="1400" b="1" dirty="0"/>
                        <a:t>1</a:t>
                      </a:r>
                    </a:p>
                  </a:txBody>
                  <a:tcPr/>
                </a:tc>
                <a:tc>
                  <a:txBody>
                    <a:bodyPr/>
                    <a:lstStyle/>
                    <a:p>
                      <a:pPr algn="ctr"/>
                      <a:r>
                        <a:rPr lang="en-US" sz="1400" b="1" dirty="0"/>
                        <a:t>7.1</a:t>
                      </a:r>
                    </a:p>
                  </a:txBody>
                  <a:tcPr/>
                </a:tc>
                <a:extLst>
                  <a:ext uri="{0D108BD9-81ED-4DB2-BD59-A6C34878D82A}">
                    <a16:rowId xmlns:a16="http://schemas.microsoft.com/office/drawing/2014/main" xmlns="" val="707926778"/>
                  </a:ext>
                </a:extLst>
              </a:tr>
              <a:tr h="283743">
                <a:tc>
                  <a:txBody>
                    <a:bodyPr/>
                    <a:lstStyle/>
                    <a:p>
                      <a:r>
                        <a:rPr lang="en-US" sz="1400" b="1" dirty="0"/>
                        <a:t>     Spring 2016</a:t>
                      </a:r>
                    </a:p>
                  </a:txBody>
                  <a:tcPr/>
                </a:tc>
                <a:tc>
                  <a:txBody>
                    <a:bodyPr/>
                    <a:lstStyle/>
                    <a:p>
                      <a:pPr algn="ctr"/>
                      <a:r>
                        <a:rPr lang="en-US" sz="1400" b="1" dirty="0"/>
                        <a:t>5</a:t>
                      </a:r>
                    </a:p>
                  </a:txBody>
                  <a:tcPr/>
                </a:tc>
                <a:tc>
                  <a:txBody>
                    <a:bodyPr/>
                    <a:lstStyle/>
                    <a:p>
                      <a:pPr algn="ctr"/>
                      <a:r>
                        <a:rPr lang="en-US" sz="1400" b="1" dirty="0"/>
                        <a:t>35.7</a:t>
                      </a:r>
                    </a:p>
                  </a:txBody>
                  <a:tcPr/>
                </a:tc>
                <a:tc>
                  <a:txBody>
                    <a:bodyPr/>
                    <a:lstStyle/>
                    <a:p>
                      <a:r>
                        <a:rPr lang="en-US" sz="1400" b="1" dirty="0"/>
                        <a:t>     Hispanic</a:t>
                      </a:r>
                    </a:p>
                  </a:txBody>
                  <a:tcPr/>
                </a:tc>
                <a:tc>
                  <a:txBody>
                    <a:bodyPr/>
                    <a:lstStyle/>
                    <a:p>
                      <a:pPr algn="ctr"/>
                      <a:r>
                        <a:rPr lang="en-US" sz="1400" b="1" dirty="0"/>
                        <a:t>1</a:t>
                      </a:r>
                    </a:p>
                  </a:txBody>
                  <a:tcPr/>
                </a:tc>
                <a:tc>
                  <a:txBody>
                    <a:bodyPr/>
                    <a:lstStyle/>
                    <a:p>
                      <a:pPr algn="ctr"/>
                      <a:r>
                        <a:rPr lang="en-US" sz="1400" b="1" dirty="0"/>
                        <a:t>7.1</a:t>
                      </a:r>
                    </a:p>
                  </a:txBody>
                  <a:tcPr/>
                </a:tc>
                <a:extLst>
                  <a:ext uri="{0D108BD9-81ED-4DB2-BD59-A6C34878D82A}">
                    <a16:rowId xmlns:a16="http://schemas.microsoft.com/office/drawing/2014/main" xmlns="" val="3278301366"/>
                  </a:ext>
                </a:extLst>
              </a:tr>
              <a:tr h="496550">
                <a:tc>
                  <a:txBody>
                    <a:bodyPr/>
                    <a:lstStyle/>
                    <a:p>
                      <a:r>
                        <a:rPr lang="en-US" sz="1400" b="1" i="1" dirty="0">
                          <a:solidFill>
                            <a:srgbClr val="0070C0"/>
                          </a:solidFill>
                        </a:rPr>
                        <a:t>Academic Standing</a:t>
                      </a:r>
                    </a:p>
                  </a:txBody>
                  <a:tcPr/>
                </a:tc>
                <a:tc>
                  <a:txBody>
                    <a:bodyPr/>
                    <a:lstStyle/>
                    <a:p>
                      <a:pPr algn="ctr"/>
                      <a:r>
                        <a:rPr lang="en-US" sz="1400" b="1" dirty="0"/>
                        <a:t>(14)</a:t>
                      </a:r>
                    </a:p>
                  </a:txBody>
                  <a:tcPr/>
                </a:tc>
                <a:tc>
                  <a:txBody>
                    <a:bodyPr/>
                    <a:lstStyle/>
                    <a:p>
                      <a:pPr algn="ctr"/>
                      <a:r>
                        <a:rPr lang="en-US" sz="1400" b="1" dirty="0"/>
                        <a:t>(100)</a:t>
                      </a:r>
                    </a:p>
                  </a:txBody>
                  <a:tcPr/>
                </a:tc>
                <a:tc>
                  <a:txBody>
                    <a:bodyPr/>
                    <a:lstStyle/>
                    <a:p>
                      <a:r>
                        <a:rPr lang="en-US" sz="1400" b="1" dirty="0"/>
                        <a:t>     Other</a:t>
                      </a:r>
                    </a:p>
                  </a:txBody>
                  <a:tcPr/>
                </a:tc>
                <a:tc>
                  <a:txBody>
                    <a:bodyPr/>
                    <a:lstStyle/>
                    <a:p>
                      <a:pPr algn="ctr"/>
                      <a:r>
                        <a:rPr lang="en-US" sz="1400" b="1" dirty="0"/>
                        <a:t>1</a:t>
                      </a:r>
                    </a:p>
                  </a:txBody>
                  <a:tcPr/>
                </a:tc>
                <a:tc>
                  <a:txBody>
                    <a:bodyPr/>
                    <a:lstStyle/>
                    <a:p>
                      <a:pPr algn="ctr"/>
                      <a:r>
                        <a:rPr lang="en-US" sz="1400" b="1" dirty="0"/>
                        <a:t>7.1</a:t>
                      </a:r>
                    </a:p>
                  </a:txBody>
                  <a:tcPr/>
                </a:tc>
                <a:extLst>
                  <a:ext uri="{0D108BD9-81ED-4DB2-BD59-A6C34878D82A}">
                    <a16:rowId xmlns:a16="http://schemas.microsoft.com/office/drawing/2014/main" xmlns="" val="3521063578"/>
                  </a:ext>
                </a:extLst>
              </a:tr>
              <a:tr h="283743">
                <a:tc>
                  <a:txBody>
                    <a:bodyPr/>
                    <a:lstStyle/>
                    <a:p>
                      <a:r>
                        <a:rPr lang="en-US" sz="1400" b="1" dirty="0"/>
                        <a:t>     Junior</a:t>
                      </a:r>
                    </a:p>
                  </a:txBody>
                  <a:tcPr/>
                </a:tc>
                <a:tc>
                  <a:txBody>
                    <a:bodyPr/>
                    <a:lstStyle/>
                    <a:p>
                      <a:pPr algn="ctr"/>
                      <a:r>
                        <a:rPr lang="en-US" sz="1400" b="1" dirty="0"/>
                        <a:t>3</a:t>
                      </a:r>
                    </a:p>
                  </a:txBody>
                  <a:tcPr/>
                </a:tc>
                <a:tc>
                  <a:txBody>
                    <a:bodyPr/>
                    <a:lstStyle/>
                    <a:p>
                      <a:pPr algn="ctr"/>
                      <a:r>
                        <a:rPr lang="en-US" sz="1400" b="1" dirty="0"/>
                        <a:t>21.4</a:t>
                      </a:r>
                    </a:p>
                  </a:txBody>
                  <a:tcPr/>
                </a:tc>
                <a:tc>
                  <a:txBody>
                    <a:bodyPr/>
                    <a:lstStyle/>
                    <a:p>
                      <a:r>
                        <a:rPr lang="en-US" sz="1400" b="1" i="1" dirty="0">
                          <a:solidFill>
                            <a:srgbClr val="0070C0"/>
                          </a:solidFill>
                        </a:rPr>
                        <a:t>Current Age</a:t>
                      </a:r>
                    </a:p>
                  </a:txBody>
                  <a:tcPr/>
                </a:tc>
                <a:tc>
                  <a:txBody>
                    <a:bodyPr/>
                    <a:lstStyle/>
                    <a:p>
                      <a:pPr algn="ctr"/>
                      <a:r>
                        <a:rPr lang="en-US" sz="1400" b="1" dirty="0"/>
                        <a:t>(14)</a:t>
                      </a:r>
                    </a:p>
                  </a:txBody>
                  <a:tcPr/>
                </a:tc>
                <a:tc>
                  <a:txBody>
                    <a:bodyPr/>
                    <a:lstStyle/>
                    <a:p>
                      <a:pPr algn="ctr"/>
                      <a:r>
                        <a:rPr lang="en-US" sz="1400" b="1" dirty="0"/>
                        <a:t>(100)</a:t>
                      </a:r>
                    </a:p>
                  </a:txBody>
                  <a:tcPr/>
                </a:tc>
                <a:extLst>
                  <a:ext uri="{0D108BD9-81ED-4DB2-BD59-A6C34878D82A}">
                    <a16:rowId xmlns:a16="http://schemas.microsoft.com/office/drawing/2014/main" xmlns="" val="3881349942"/>
                  </a:ext>
                </a:extLst>
              </a:tr>
              <a:tr h="283743">
                <a:tc>
                  <a:txBody>
                    <a:bodyPr/>
                    <a:lstStyle/>
                    <a:p>
                      <a:r>
                        <a:rPr lang="en-US" sz="1400" b="1" dirty="0"/>
                        <a:t>     Senior</a:t>
                      </a:r>
                    </a:p>
                  </a:txBody>
                  <a:tcPr/>
                </a:tc>
                <a:tc>
                  <a:txBody>
                    <a:bodyPr/>
                    <a:lstStyle/>
                    <a:p>
                      <a:pPr algn="ctr"/>
                      <a:r>
                        <a:rPr lang="en-US" sz="1400" b="1" dirty="0"/>
                        <a:t>8</a:t>
                      </a:r>
                    </a:p>
                  </a:txBody>
                  <a:tcPr/>
                </a:tc>
                <a:tc>
                  <a:txBody>
                    <a:bodyPr/>
                    <a:lstStyle/>
                    <a:p>
                      <a:pPr algn="ctr"/>
                      <a:r>
                        <a:rPr lang="en-US" sz="1400" b="1" dirty="0"/>
                        <a:t>57.2</a:t>
                      </a:r>
                    </a:p>
                  </a:txBody>
                  <a:tcPr/>
                </a:tc>
                <a:tc>
                  <a:txBody>
                    <a:bodyPr/>
                    <a:lstStyle/>
                    <a:p>
                      <a:r>
                        <a:rPr lang="en-US" sz="1400" b="1" dirty="0"/>
                        <a:t>     20</a:t>
                      </a:r>
                    </a:p>
                  </a:txBody>
                  <a:tcPr/>
                </a:tc>
                <a:tc>
                  <a:txBody>
                    <a:bodyPr/>
                    <a:lstStyle/>
                    <a:p>
                      <a:pPr algn="ctr"/>
                      <a:r>
                        <a:rPr lang="en-US" sz="1400" b="1" dirty="0"/>
                        <a:t>5</a:t>
                      </a:r>
                    </a:p>
                  </a:txBody>
                  <a:tcPr/>
                </a:tc>
                <a:tc>
                  <a:txBody>
                    <a:bodyPr/>
                    <a:lstStyle/>
                    <a:p>
                      <a:pPr algn="ctr"/>
                      <a:r>
                        <a:rPr lang="en-US" sz="1400" b="1" dirty="0"/>
                        <a:t>35.7</a:t>
                      </a:r>
                    </a:p>
                  </a:txBody>
                  <a:tcPr/>
                </a:tc>
                <a:extLst>
                  <a:ext uri="{0D108BD9-81ED-4DB2-BD59-A6C34878D82A}">
                    <a16:rowId xmlns:a16="http://schemas.microsoft.com/office/drawing/2014/main" xmlns="" val="3139391814"/>
                  </a:ext>
                </a:extLst>
              </a:tr>
              <a:tr h="283743">
                <a:tc>
                  <a:txBody>
                    <a:bodyPr/>
                    <a:lstStyle/>
                    <a:p>
                      <a:r>
                        <a:rPr lang="en-US" sz="1400" b="1" dirty="0"/>
                        <a:t>     Graduated</a:t>
                      </a:r>
                    </a:p>
                  </a:txBody>
                  <a:tcPr/>
                </a:tc>
                <a:tc>
                  <a:txBody>
                    <a:bodyPr/>
                    <a:lstStyle/>
                    <a:p>
                      <a:pPr algn="ctr"/>
                      <a:r>
                        <a:rPr lang="en-US" sz="1400" b="1" dirty="0"/>
                        <a:t>3</a:t>
                      </a:r>
                    </a:p>
                  </a:txBody>
                  <a:tcPr/>
                </a:tc>
                <a:tc>
                  <a:txBody>
                    <a:bodyPr/>
                    <a:lstStyle/>
                    <a:p>
                      <a:pPr algn="ctr"/>
                      <a:r>
                        <a:rPr lang="en-US" sz="1400" b="1" dirty="0"/>
                        <a:t>21.4</a:t>
                      </a:r>
                    </a:p>
                  </a:txBody>
                  <a:tcPr/>
                </a:tc>
                <a:tc>
                  <a:txBody>
                    <a:bodyPr/>
                    <a:lstStyle/>
                    <a:p>
                      <a:r>
                        <a:rPr lang="en-US" sz="1400" b="1" dirty="0"/>
                        <a:t>     21</a:t>
                      </a:r>
                    </a:p>
                  </a:txBody>
                  <a:tcPr/>
                </a:tc>
                <a:tc>
                  <a:txBody>
                    <a:bodyPr/>
                    <a:lstStyle/>
                    <a:p>
                      <a:pPr algn="ctr"/>
                      <a:r>
                        <a:rPr lang="en-US" sz="1400" b="1" dirty="0"/>
                        <a:t>7</a:t>
                      </a:r>
                    </a:p>
                  </a:txBody>
                  <a:tcPr/>
                </a:tc>
                <a:tc>
                  <a:txBody>
                    <a:bodyPr/>
                    <a:lstStyle/>
                    <a:p>
                      <a:pPr algn="ctr"/>
                      <a:r>
                        <a:rPr lang="en-US" sz="1400" b="1" dirty="0"/>
                        <a:t>50</a:t>
                      </a:r>
                    </a:p>
                  </a:txBody>
                  <a:tcPr/>
                </a:tc>
                <a:extLst>
                  <a:ext uri="{0D108BD9-81ED-4DB2-BD59-A6C34878D82A}">
                    <a16:rowId xmlns:a16="http://schemas.microsoft.com/office/drawing/2014/main" xmlns="" val="3619776406"/>
                  </a:ext>
                </a:extLst>
              </a:tr>
              <a:tr h="283743">
                <a:tc>
                  <a:txBody>
                    <a:bodyPr/>
                    <a:lstStyle/>
                    <a:p>
                      <a:r>
                        <a:rPr lang="en-US" sz="1400" b="1" i="1" dirty="0">
                          <a:solidFill>
                            <a:srgbClr val="0070C0"/>
                          </a:solidFill>
                        </a:rPr>
                        <a:t>Gender </a:t>
                      </a:r>
                      <a:r>
                        <a:rPr lang="en-US" sz="1400" b="1" dirty="0">
                          <a:solidFill>
                            <a:srgbClr val="0070C0"/>
                          </a:solidFill>
                        </a:rPr>
                        <a:t> </a:t>
                      </a:r>
                    </a:p>
                  </a:txBody>
                  <a:tcPr/>
                </a:tc>
                <a:tc>
                  <a:txBody>
                    <a:bodyPr/>
                    <a:lstStyle/>
                    <a:p>
                      <a:pPr algn="ctr"/>
                      <a:r>
                        <a:rPr lang="en-US" sz="1400" b="1" dirty="0"/>
                        <a:t>(14)</a:t>
                      </a:r>
                    </a:p>
                  </a:txBody>
                  <a:tcPr/>
                </a:tc>
                <a:tc>
                  <a:txBody>
                    <a:bodyPr/>
                    <a:lstStyle/>
                    <a:p>
                      <a:pPr algn="ctr"/>
                      <a:r>
                        <a:rPr lang="en-US" sz="1400" b="1" dirty="0"/>
                        <a:t>(100)</a:t>
                      </a:r>
                    </a:p>
                  </a:txBody>
                  <a:tcPr/>
                </a:tc>
                <a:tc>
                  <a:txBody>
                    <a:bodyPr/>
                    <a:lstStyle/>
                    <a:p>
                      <a:r>
                        <a:rPr lang="en-US" sz="1400" b="1" dirty="0"/>
                        <a:t>     22-25</a:t>
                      </a:r>
                    </a:p>
                  </a:txBody>
                  <a:tcPr/>
                </a:tc>
                <a:tc>
                  <a:txBody>
                    <a:bodyPr/>
                    <a:lstStyle/>
                    <a:p>
                      <a:pPr algn="ctr"/>
                      <a:r>
                        <a:rPr lang="en-US" sz="1400" b="1" dirty="0"/>
                        <a:t>2</a:t>
                      </a:r>
                    </a:p>
                  </a:txBody>
                  <a:tcPr/>
                </a:tc>
                <a:tc>
                  <a:txBody>
                    <a:bodyPr/>
                    <a:lstStyle/>
                    <a:p>
                      <a:pPr algn="ctr"/>
                      <a:r>
                        <a:rPr lang="en-US" sz="1400" b="1" dirty="0"/>
                        <a:t>14.3</a:t>
                      </a:r>
                    </a:p>
                  </a:txBody>
                  <a:tcPr/>
                </a:tc>
                <a:extLst>
                  <a:ext uri="{0D108BD9-81ED-4DB2-BD59-A6C34878D82A}">
                    <a16:rowId xmlns:a16="http://schemas.microsoft.com/office/drawing/2014/main" xmlns="" val="4135321288"/>
                  </a:ext>
                </a:extLst>
              </a:tr>
              <a:tr h="283743">
                <a:tc>
                  <a:txBody>
                    <a:bodyPr/>
                    <a:lstStyle/>
                    <a:p>
                      <a:r>
                        <a:rPr lang="en-US" sz="1400" b="1" dirty="0"/>
                        <a:t>     Female</a:t>
                      </a:r>
                    </a:p>
                  </a:txBody>
                  <a:tcPr/>
                </a:tc>
                <a:tc>
                  <a:txBody>
                    <a:bodyPr/>
                    <a:lstStyle/>
                    <a:p>
                      <a:pPr algn="ctr"/>
                      <a:r>
                        <a:rPr lang="en-US" sz="1400" b="1" dirty="0"/>
                        <a:t>10</a:t>
                      </a:r>
                    </a:p>
                  </a:txBody>
                  <a:tcPr/>
                </a:tc>
                <a:tc>
                  <a:txBody>
                    <a:bodyPr/>
                    <a:lstStyle/>
                    <a:p>
                      <a:pPr algn="ctr"/>
                      <a:r>
                        <a:rPr lang="en-US" sz="1400" b="1" dirty="0"/>
                        <a:t>71.4</a:t>
                      </a:r>
                    </a:p>
                  </a:txBody>
                  <a:tcPr/>
                </a:tc>
                <a:tc>
                  <a:txBody>
                    <a:bodyPr/>
                    <a:lstStyle/>
                    <a:p>
                      <a:endParaRPr lang="en-US" sz="1400" b="1" dirty="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xmlns="" val="2097781121"/>
                  </a:ext>
                </a:extLst>
              </a:tr>
              <a:tr h="283743">
                <a:tc>
                  <a:txBody>
                    <a:bodyPr/>
                    <a:lstStyle/>
                    <a:p>
                      <a:r>
                        <a:rPr lang="en-US" sz="1400" b="1" dirty="0"/>
                        <a:t>     Male</a:t>
                      </a:r>
                    </a:p>
                  </a:txBody>
                  <a:tcPr/>
                </a:tc>
                <a:tc>
                  <a:txBody>
                    <a:bodyPr/>
                    <a:lstStyle/>
                    <a:p>
                      <a:pPr algn="ctr"/>
                      <a:r>
                        <a:rPr lang="en-US" sz="1400" b="1" dirty="0"/>
                        <a:t>4</a:t>
                      </a:r>
                    </a:p>
                  </a:txBody>
                  <a:tcPr/>
                </a:tc>
                <a:tc>
                  <a:txBody>
                    <a:bodyPr/>
                    <a:lstStyle/>
                    <a:p>
                      <a:pPr algn="ctr"/>
                      <a:r>
                        <a:rPr lang="en-US" sz="1400" b="1" dirty="0"/>
                        <a:t>28.6</a:t>
                      </a:r>
                    </a:p>
                  </a:txBody>
                  <a:tcPr/>
                </a:tc>
                <a:tc>
                  <a:txBody>
                    <a:bodyPr/>
                    <a:lstStyle/>
                    <a:p>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xmlns="" val="530376005"/>
                  </a:ext>
                </a:extLst>
              </a:tr>
            </a:tbl>
          </a:graphicData>
        </a:graphic>
      </p:graphicFrame>
      <p:sp>
        <p:nvSpPr>
          <p:cNvPr id="5" name="Slide Number Placeholder 4"/>
          <p:cNvSpPr>
            <a:spLocks noGrp="1"/>
          </p:cNvSpPr>
          <p:nvPr>
            <p:ph type="sldNum" sz="quarter" idx="12"/>
          </p:nvPr>
        </p:nvSpPr>
        <p:spPr/>
        <p:txBody>
          <a:bodyPr/>
          <a:lstStyle/>
          <a:p>
            <a:fld id="{9D07A61F-D63C-4FCB-BE95-B350FC0B2939}" type="slidenum">
              <a:rPr lang="en-US" smtClean="0"/>
              <a:t>8</a:t>
            </a:fld>
            <a:endParaRPr lang="en-US"/>
          </a:p>
        </p:txBody>
      </p:sp>
    </p:spTree>
    <p:extLst>
      <p:ext uri="{BB962C8B-B14F-4D97-AF65-F5344CB8AC3E}">
        <p14:creationId xmlns:p14="http://schemas.microsoft.com/office/powerpoint/2010/main" val="1150471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540490"/>
          </a:xfrm>
        </p:spPr>
        <p:txBody>
          <a:bodyPr>
            <a:normAutofit fontScale="90000"/>
          </a:bodyPr>
          <a:lstStyle/>
          <a:p>
            <a:r>
              <a:rPr lang="en-US" sz="3600" b="1" u="sng" dirty="0"/>
              <a:t>Table 2</a:t>
            </a:r>
            <a:r>
              <a:rPr lang="en-US" sz="3600" b="1" dirty="0"/>
              <a:t>. </a:t>
            </a:r>
            <a:r>
              <a:rPr lang="en-US" sz="3600" i="1" dirty="0"/>
              <a:t>Findings From the </a:t>
            </a:r>
            <a:r>
              <a:rPr lang="en-US" sz="3600" i="1" dirty="0" smtClean="0"/>
              <a:t>ELVIS (n=14)</a:t>
            </a:r>
            <a:endParaRPr lang="en-US" sz="3600" i="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88030426"/>
              </p:ext>
            </p:extLst>
          </p:nvPr>
        </p:nvGraphicFramePr>
        <p:xfrm>
          <a:off x="581025" y="2051539"/>
          <a:ext cx="10473836" cy="3904126"/>
        </p:xfrm>
        <a:graphic>
          <a:graphicData uri="http://schemas.openxmlformats.org/drawingml/2006/table">
            <a:tbl>
              <a:tblPr firstRow="1" bandRow="1">
                <a:tableStyleId>{5C22544A-7EE6-4342-B048-85BDC9FD1C3A}</a:tableStyleId>
              </a:tblPr>
              <a:tblGrid>
                <a:gridCol w="2164482"/>
                <a:gridCol w="1326798"/>
                <a:gridCol w="1745639"/>
                <a:gridCol w="1745639"/>
                <a:gridCol w="1745639"/>
                <a:gridCol w="1745639"/>
              </a:tblGrid>
              <a:tr h="662072">
                <a:tc>
                  <a:txBody>
                    <a:bodyPr/>
                    <a:lstStyle/>
                    <a:p>
                      <a:pPr algn="ctr"/>
                      <a:r>
                        <a:rPr lang="en-US" dirty="0" smtClean="0"/>
                        <a:t>Variable</a:t>
                      </a:r>
                      <a:endParaRPr lang="en-US" dirty="0"/>
                    </a:p>
                  </a:txBody>
                  <a:tcPr/>
                </a:tc>
                <a:tc>
                  <a:txBody>
                    <a:bodyPr/>
                    <a:lstStyle/>
                    <a:p>
                      <a:pPr algn="ctr"/>
                      <a:r>
                        <a:rPr lang="en-US" dirty="0" smtClean="0"/>
                        <a:t>Mean</a:t>
                      </a:r>
                      <a:endParaRPr lang="en-US" dirty="0"/>
                    </a:p>
                  </a:txBody>
                  <a:tcPr/>
                </a:tc>
                <a:tc>
                  <a:txBody>
                    <a:bodyPr/>
                    <a:lstStyle/>
                    <a:p>
                      <a:pPr algn="ctr"/>
                      <a:r>
                        <a:rPr lang="en-US" dirty="0" smtClean="0"/>
                        <a:t>Median</a:t>
                      </a:r>
                      <a:endParaRPr lang="en-US" dirty="0"/>
                    </a:p>
                  </a:txBody>
                  <a:tcPr/>
                </a:tc>
                <a:tc>
                  <a:txBody>
                    <a:bodyPr/>
                    <a:lstStyle/>
                    <a:p>
                      <a:pPr algn="ctr"/>
                      <a:r>
                        <a:rPr lang="en-US" i="1" dirty="0" smtClean="0"/>
                        <a:t>SD</a:t>
                      </a:r>
                      <a:endParaRPr lang="en-US" i="1" dirty="0"/>
                    </a:p>
                  </a:txBody>
                  <a:tcPr/>
                </a:tc>
                <a:tc>
                  <a:txBody>
                    <a:bodyPr/>
                    <a:lstStyle/>
                    <a:p>
                      <a:pPr algn="ctr"/>
                      <a:r>
                        <a:rPr lang="en-US" dirty="0" smtClean="0"/>
                        <a:t>Potential Range</a:t>
                      </a:r>
                      <a:endParaRPr lang="en-US" dirty="0"/>
                    </a:p>
                  </a:txBody>
                  <a:tcPr/>
                </a:tc>
                <a:tc>
                  <a:txBody>
                    <a:bodyPr/>
                    <a:lstStyle/>
                    <a:p>
                      <a:pPr algn="ctr"/>
                      <a:r>
                        <a:rPr lang="en-US" dirty="0" smtClean="0"/>
                        <a:t>Actual Range</a:t>
                      </a:r>
                      <a:endParaRPr lang="en-US" dirty="0"/>
                    </a:p>
                  </a:txBody>
                  <a:tcPr/>
                </a:tc>
              </a:tr>
              <a:tr h="383582">
                <a:tc>
                  <a:txBody>
                    <a:bodyPr/>
                    <a:lstStyle/>
                    <a:p>
                      <a:r>
                        <a:rPr lang="en-US" dirty="0" smtClean="0"/>
                        <a:t>Locus of Control</a:t>
                      </a:r>
                      <a:endParaRPr lang="en-US" dirty="0"/>
                    </a:p>
                  </a:txBody>
                  <a:tcPr/>
                </a:tc>
                <a:tc>
                  <a:txBody>
                    <a:bodyPr/>
                    <a:lstStyle/>
                    <a:p>
                      <a:pPr algn="ctr"/>
                      <a:r>
                        <a:rPr lang="en-US" dirty="0" smtClean="0"/>
                        <a:t>4.36</a:t>
                      </a:r>
                      <a:endParaRPr lang="en-US" dirty="0"/>
                    </a:p>
                  </a:txBody>
                  <a:tcPr/>
                </a:tc>
                <a:tc>
                  <a:txBody>
                    <a:bodyPr/>
                    <a:lstStyle/>
                    <a:p>
                      <a:pPr algn="ctr"/>
                      <a:r>
                        <a:rPr lang="en-US" dirty="0" smtClean="0"/>
                        <a:t>4.00</a:t>
                      </a:r>
                      <a:endParaRPr lang="en-US" dirty="0"/>
                    </a:p>
                  </a:txBody>
                  <a:tcPr/>
                </a:tc>
                <a:tc>
                  <a:txBody>
                    <a:bodyPr/>
                    <a:lstStyle/>
                    <a:p>
                      <a:pPr algn="ctr"/>
                      <a:r>
                        <a:rPr lang="en-US" dirty="0" smtClean="0"/>
                        <a:t>.63</a:t>
                      </a:r>
                      <a:endParaRPr lang="en-US" dirty="0"/>
                    </a:p>
                  </a:txBody>
                  <a:tcPr/>
                </a:tc>
                <a:tc>
                  <a:txBody>
                    <a:bodyPr/>
                    <a:lstStyle/>
                    <a:p>
                      <a:pPr algn="ctr"/>
                      <a:r>
                        <a:rPr lang="en-US" dirty="0" smtClean="0"/>
                        <a:t>1-5</a:t>
                      </a:r>
                      <a:endParaRPr lang="en-US" dirty="0"/>
                    </a:p>
                  </a:txBody>
                  <a:tcPr/>
                </a:tc>
                <a:tc>
                  <a:txBody>
                    <a:bodyPr/>
                    <a:lstStyle/>
                    <a:p>
                      <a:pPr algn="ctr"/>
                      <a:r>
                        <a:rPr lang="en-US" dirty="0" smtClean="0"/>
                        <a:t>3-5</a:t>
                      </a:r>
                      <a:endParaRPr lang="en-US" dirty="0"/>
                    </a:p>
                  </a:txBody>
                  <a:tcPr/>
                </a:tc>
              </a:tr>
              <a:tr h="383582">
                <a:tc>
                  <a:txBody>
                    <a:bodyPr/>
                    <a:lstStyle/>
                    <a:p>
                      <a:r>
                        <a:rPr lang="en-US" dirty="0" smtClean="0"/>
                        <a:t>Physical Involvement</a:t>
                      </a:r>
                      <a:endParaRPr lang="en-US" dirty="0"/>
                    </a:p>
                  </a:txBody>
                  <a:tcPr/>
                </a:tc>
                <a:tc>
                  <a:txBody>
                    <a:bodyPr/>
                    <a:lstStyle/>
                    <a:p>
                      <a:pPr algn="ctr"/>
                      <a:r>
                        <a:rPr lang="en-US" dirty="0" smtClean="0"/>
                        <a:t>4.36</a:t>
                      </a:r>
                      <a:endParaRPr lang="en-US" dirty="0"/>
                    </a:p>
                  </a:txBody>
                  <a:tcPr/>
                </a:tc>
                <a:tc>
                  <a:txBody>
                    <a:bodyPr/>
                    <a:lstStyle/>
                    <a:p>
                      <a:pPr algn="ctr"/>
                      <a:r>
                        <a:rPr lang="en-US" dirty="0" smtClean="0"/>
                        <a:t>5.00</a:t>
                      </a:r>
                      <a:endParaRPr lang="en-US" dirty="0"/>
                    </a:p>
                  </a:txBody>
                  <a:tcPr/>
                </a:tc>
                <a:tc>
                  <a:txBody>
                    <a:bodyPr/>
                    <a:lstStyle/>
                    <a:p>
                      <a:pPr algn="ctr"/>
                      <a:r>
                        <a:rPr lang="en-US" dirty="0" smtClean="0"/>
                        <a:t>.84</a:t>
                      </a:r>
                      <a:endParaRPr lang="en-US" dirty="0"/>
                    </a:p>
                  </a:txBody>
                  <a:tcPr/>
                </a:tc>
                <a:tc>
                  <a:txBody>
                    <a:bodyPr/>
                    <a:lstStyle/>
                    <a:p>
                      <a:pPr algn="ctr"/>
                      <a:r>
                        <a:rPr lang="en-US" dirty="0" smtClean="0"/>
                        <a:t>1-5</a:t>
                      </a:r>
                      <a:endParaRPr lang="en-US" dirty="0"/>
                    </a:p>
                  </a:txBody>
                  <a:tcPr/>
                </a:tc>
                <a:tc>
                  <a:txBody>
                    <a:bodyPr/>
                    <a:lstStyle/>
                    <a:p>
                      <a:pPr algn="ctr"/>
                      <a:r>
                        <a:rPr lang="en-US" dirty="0" smtClean="0"/>
                        <a:t>3-5</a:t>
                      </a:r>
                      <a:endParaRPr lang="en-US" dirty="0"/>
                    </a:p>
                  </a:txBody>
                  <a:tcPr/>
                </a:tc>
              </a:tr>
              <a:tr h="662072">
                <a:tc>
                  <a:txBody>
                    <a:bodyPr/>
                    <a:lstStyle/>
                    <a:p>
                      <a:r>
                        <a:rPr lang="en-US" dirty="0" smtClean="0"/>
                        <a:t>Intellectual Involvement</a:t>
                      </a:r>
                      <a:endParaRPr lang="en-US" dirty="0"/>
                    </a:p>
                  </a:txBody>
                  <a:tcPr/>
                </a:tc>
                <a:tc>
                  <a:txBody>
                    <a:bodyPr/>
                    <a:lstStyle/>
                    <a:p>
                      <a:pPr algn="ctr"/>
                      <a:r>
                        <a:rPr lang="en-US" dirty="0" smtClean="0"/>
                        <a:t>4.57</a:t>
                      </a:r>
                      <a:endParaRPr lang="en-US" dirty="0"/>
                    </a:p>
                  </a:txBody>
                  <a:tcPr/>
                </a:tc>
                <a:tc>
                  <a:txBody>
                    <a:bodyPr/>
                    <a:lstStyle/>
                    <a:p>
                      <a:pPr algn="ctr"/>
                      <a:r>
                        <a:rPr lang="en-US" dirty="0" smtClean="0"/>
                        <a:t>5.00</a:t>
                      </a:r>
                      <a:endParaRPr lang="en-US" dirty="0"/>
                    </a:p>
                  </a:txBody>
                  <a:tcPr/>
                </a:tc>
                <a:tc>
                  <a:txBody>
                    <a:bodyPr/>
                    <a:lstStyle/>
                    <a:p>
                      <a:pPr algn="ctr"/>
                      <a:r>
                        <a:rPr lang="en-US" dirty="0" smtClean="0"/>
                        <a:t>.76</a:t>
                      </a:r>
                      <a:endParaRPr lang="en-US" dirty="0"/>
                    </a:p>
                  </a:txBody>
                  <a:tcPr/>
                </a:tc>
                <a:tc>
                  <a:txBody>
                    <a:bodyPr/>
                    <a:lstStyle/>
                    <a:p>
                      <a:pPr algn="ctr"/>
                      <a:r>
                        <a:rPr lang="en-US" dirty="0" smtClean="0"/>
                        <a:t>1-5</a:t>
                      </a:r>
                      <a:endParaRPr lang="en-US" dirty="0"/>
                    </a:p>
                  </a:txBody>
                  <a:tcPr/>
                </a:tc>
                <a:tc>
                  <a:txBody>
                    <a:bodyPr/>
                    <a:lstStyle/>
                    <a:p>
                      <a:pPr algn="ctr"/>
                      <a:r>
                        <a:rPr lang="en-US" dirty="0" smtClean="0"/>
                        <a:t>3-5</a:t>
                      </a:r>
                      <a:endParaRPr lang="en-US" dirty="0"/>
                    </a:p>
                  </a:txBody>
                  <a:tcPr/>
                </a:tc>
              </a:tr>
              <a:tr h="662072">
                <a:tc>
                  <a:txBody>
                    <a:bodyPr/>
                    <a:lstStyle/>
                    <a:p>
                      <a:r>
                        <a:rPr lang="en-US" dirty="0" smtClean="0"/>
                        <a:t>Social &amp; Emotional Involvementª</a:t>
                      </a:r>
                      <a:endParaRPr lang="en-US" dirty="0"/>
                    </a:p>
                  </a:txBody>
                  <a:tcPr/>
                </a:tc>
                <a:tc>
                  <a:txBody>
                    <a:bodyPr/>
                    <a:lstStyle/>
                    <a:p>
                      <a:pPr algn="ctr"/>
                      <a:r>
                        <a:rPr lang="en-US" dirty="0" smtClean="0"/>
                        <a:t>5.00</a:t>
                      </a:r>
                      <a:endParaRPr lang="en-US" dirty="0"/>
                    </a:p>
                  </a:txBody>
                  <a:tcPr/>
                </a:tc>
                <a:tc>
                  <a:txBody>
                    <a:bodyPr/>
                    <a:lstStyle/>
                    <a:p>
                      <a:pPr algn="ctr"/>
                      <a:r>
                        <a:rPr lang="en-US" dirty="0" smtClean="0"/>
                        <a:t>5.00</a:t>
                      </a:r>
                      <a:endParaRPr lang="en-US" dirty="0"/>
                    </a:p>
                  </a:txBody>
                  <a:tcPr/>
                </a:tc>
                <a:tc>
                  <a:txBody>
                    <a:bodyPr/>
                    <a:lstStyle/>
                    <a:p>
                      <a:pPr algn="ctr"/>
                      <a:r>
                        <a:rPr lang="en-US" dirty="0" smtClean="0"/>
                        <a:t>0</a:t>
                      </a:r>
                      <a:endParaRPr lang="en-US" dirty="0"/>
                    </a:p>
                  </a:txBody>
                  <a:tcPr/>
                </a:tc>
                <a:tc>
                  <a:txBody>
                    <a:bodyPr/>
                    <a:lstStyle/>
                    <a:p>
                      <a:pPr algn="ctr"/>
                      <a:r>
                        <a:rPr lang="en-US" dirty="0" smtClean="0"/>
                        <a:t>1-5</a:t>
                      </a:r>
                      <a:endParaRPr lang="en-US" dirty="0"/>
                    </a:p>
                  </a:txBody>
                  <a:tcPr/>
                </a:tc>
                <a:tc>
                  <a:txBody>
                    <a:bodyPr/>
                    <a:lstStyle/>
                    <a:p>
                      <a:pPr algn="ctr"/>
                      <a:r>
                        <a:rPr lang="en-US" dirty="0" smtClean="0"/>
                        <a:t>5</a:t>
                      </a:r>
                      <a:endParaRPr lang="en-US" dirty="0"/>
                    </a:p>
                  </a:txBody>
                  <a:tcPr/>
                </a:tc>
              </a:tr>
              <a:tr h="383582">
                <a:tc>
                  <a:txBody>
                    <a:bodyPr/>
                    <a:lstStyle/>
                    <a:p>
                      <a:r>
                        <a:rPr lang="en-US" dirty="0" smtClean="0"/>
                        <a:t>Narrative Transport</a:t>
                      </a:r>
                      <a:endParaRPr lang="en-US" dirty="0"/>
                    </a:p>
                  </a:txBody>
                  <a:tcPr/>
                </a:tc>
                <a:tc>
                  <a:txBody>
                    <a:bodyPr/>
                    <a:lstStyle/>
                    <a:p>
                      <a:pPr algn="ctr"/>
                      <a:r>
                        <a:rPr lang="en-US" dirty="0" smtClean="0"/>
                        <a:t>4.57</a:t>
                      </a:r>
                      <a:endParaRPr lang="en-US" dirty="0"/>
                    </a:p>
                  </a:txBody>
                  <a:tcPr/>
                </a:tc>
                <a:tc>
                  <a:txBody>
                    <a:bodyPr/>
                    <a:lstStyle/>
                    <a:p>
                      <a:pPr algn="ctr"/>
                      <a:r>
                        <a:rPr lang="en-US" dirty="0" smtClean="0"/>
                        <a:t>5.00</a:t>
                      </a:r>
                      <a:endParaRPr lang="en-US" dirty="0"/>
                    </a:p>
                  </a:txBody>
                  <a:tcPr/>
                </a:tc>
                <a:tc>
                  <a:txBody>
                    <a:bodyPr/>
                    <a:lstStyle/>
                    <a:p>
                      <a:pPr algn="ctr"/>
                      <a:r>
                        <a:rPr lang="en-US" dirty="0" smtClean="0"/>
                        <a:t>.51</a:t>
                      </a:r>
                      <a:endParaRPr lang="en-US" dirty="0"/>
                    </a:p>
                  </a:txBody>
                  <a:tcPr/>
                </a:tc>
                <a:tc>
                  <a:txBody>
                    <a:bodyPr/>
                    <a:lstStyle/>
                    <a:p>
                      <a:pPr algn="ctr"/>
                      <a:r>
                        <a:rPr lang="en-US" dirty="0" smtClean="0"/>
                        <a:t>1-5</a:t>
                      </a:r>
                      <a:endParaRPr lang="en-US" dirty="0"/>
                    </a:p>
                  </a:txBody>
                  <a:tcPr/>
                </a:tc>
                <a:tc>
                  <a:txBody>
                    <a:bodyPr/>
                    <a:lstStyle/>
                    <a:p>
                      <a:pPr algn="ctr"/>
                      <a:r>
                        <a:rPr lang="en-US" dirty="0" smtClean="0"/>
                        <a:t>4-5</a:t>
                      </a:r>
                      <a:endParaRPr lang="en-US" dirty="0"/>
                    </a:p>
                  </a:txBody>
                  <a:tcPr/>
                </a:tc>
              </a:tr>
              <a:tr h="383582">
                <a:tc>
                  <a:txBody>
                    <a:bodyPr/>
                    <a:lstStyle/>
                    <a:p>
                      <a:r>
                        <a:rPr lang="en-US" dirty="0" smtClean="0"/>
                        <a:t>Perceived Risk</a:t>
                      </a:r>
                      <a:endParaRPr lang="en-US" dirty="0"/>
                    </a:p>
                  </a:txBody>
                  <a:tcPr/>
                </a:tc>
                <a:tc>
                  <a:txBody>
                    <a:bodyPr/>
                    <a:lstStyle/>
                    <a:p>
                      <a:pPr algn="ctr"/>
                      <a:r>
                        <a:rPr lang="en-US" dirty="0" smtClean="0"/>
                        <a:t>3.64</a:t>
                      </a:r>
                      <a:endParaRPr lang="en-US" dirty="0"/>
                    </a:p>
                  </a:txBody>
                  <a:tcPr/>
                </a:tc>
                <a:tc>
                  <a:txBody>
                    <a:bodyPr/>
                    <a:lstStyle/>
                    <a:p>
                      <a:pPr algn="ctr"/>
                      <a:r>
                        <a:rPr lang="en-US" dirty="0" smtClean="0"/>
                        <a:t>3.00</a:t>
                      </a:r>
                      <a:endParaRPr lang="en-US" dirty="0"/>
                    </a:p>
                  </a:txBody>
                  <a:tcPr/>
                </a:tc>
                <a:tc>
                  <a:txBody>
                    <a:bodyPr/>
                    <a:lstStyle/>
                    <a:p>
                      <a:pPr algn="ctr"/>
                      <a:r>
                        <a:rPr lang="en-US" dirty="0" smtClean="0"/>
                        <a:t>.93</a:t>
                      </a:r>
                      <a:endParaRPr lang="en-US" dirty="0"/>
                    </a:p>
                  </a:txBody>
                  <a:tcPr/>
                </a:tc>
                <a:tc>
                  <a:txBody>
                    <a:bodyPr/>
                    <a:lstStyle/>
                    <a:p>
                      <a:pPr algn="ctr"/>
                      <a:r>
                        <a:rPr lang="en-US" dirty="0" smtClean="0"/>
                        <a:t>1-5</a:t>
                      </a:r>
                      <a:endParaRPr lang="en-US" dirty="0"/>
                    </a:p>
                  </a:txBody>
                  <a:tcPr/>
                </a:tc>
                <a:tc>
                  <a:txBody>
                    <a:bodyPr/>
                    <a:lstStyle/>
                    <a:p>
                      <a:pPr algn="ctr"/>
                      <a:r>
                        <a:rPr lang="en-US" dirty="0" smtClean="0"/>
                        <a:t>3-5</a:t>
                      </a:r>
                      <a:endParaRPr lang="en-US" dirty="0"/>
                    </a:p>
                  </a:txBody>
                  <a:tcPr/>
                </a:tc>
              </a:tr>
              <a:tr h="383582">
                <a:tc>
                  <a:txBody>
                    <a:bodyPr/>
                    <a:lstStyle/>
                    <a:p>
                      <a:r>
                        <a:rPr lang="en-US" dirty="0" smtClean="0"/>
                        <a:t>Embedded Reflection</a:t>
                      </a:r>
                      <a:endParaRPr lang="en-US" dirty="0"/>
                    </a:p>
                  </a:txBody>
                  <a:tcPr/>
                </a:tc>
                <a:tc>
                  <a:txBody>
                    <a:bodyPr/>
                    <a:lstStyle/>
                    <a:p>
                      <a:pPr algn="ctr"/>
                      <a:r>
                        <a:rPr lang="en-US" dirty="0" smtClean="0"/>
                        <a:t>4.36</a:t>
                      </a:r>
                      <a:endParaRPr lang="en-US" dirty="0"/>
                    </a:p>
                  </a:txBody>
                  <a:tcPr/>
                </a:tc>
                <a:tc>
                  <a:txBody>
                    <a:bodyPr/>
                    <a:lstStyle/>
                    <a:p>
                      <a:pPr algn="ctr"/>
                      <a:r>
                        <a:rPr lang="en-US" dirty="0" smtClean="0"/>
                        <a:t>5.00</a:t>
                      </a:r>
                      <a:endParaRPr lang="en-US" dirty="0"/>
                    </a:p>
                  </a:txBody>
                  <a:tcPr/>
                </a:tc>
                <a:tc>
                  <a:txBody>
                    <a:bodyPr/>
                    <a:lstStyle/>
                    <a:p>
                      <a:pPr algn="ctr"/>
                      <a:r>
                        <a:rPr lang="en-US" dirty="0" smtClean="0"/>
                        <a:t>.93</a:t>
                      </a:r>
                      <a:endParaRPr lang="en-US" dirty="0"/>
                    </a:p>
                  </a:txBody>
                  <a:tcPr/>
                </a:tc>
                <a:tc>
                  <a:txBody>
                    <a:bodyPr/>
                    <a:lstStyle/>
                    <a:p>
                      <a:pPr algn="ctr"/>
                      <a:r>
                        <a:rPr lang="en-US" dirty="0" smtClean="0"/>
                        <a:t>1-5</a:t>
                      </a:r>
                      <a:endParaRPr lang="en-US" dirty="0"/>
                    </a:p>
                  </a:txBody>
                  <a:tcPr/>
                </a:tc>
                <a:tc>
                  <a:txBody>
                    <a:bodyPr/>
                    <a:lstStyle/>
                    <a:p>
                      <a:pPr algn="ctr"/>
                      <a:r>
                        <a:rPr lang="en-US" dirty="0" smtClean="0"/>
                        <a:t>2-5</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9D07A61F-D63C-4FCB-BE95-B350FC0B2939}" type="slidenum">
              <a:rPr lang="en-US" smtClean="0"/>
              <a:t>9</a:t>
            </a:fld>
            <a:endParaRPr lang="en-US"/>
          </a:p>
        </p:txBody>
      </p:sp>
      <p:sp>
        <p:nvSpPr>
          <p:cNvPr id="6" name="TextBox 5"/>
          <p:cNvSpPr txBox="1"/>
          <p:nvPr/>
        </p:nvSpPr>
        <p:spPr>
          <a:xfrm>
            <a:off x="738554" y="6049108"/>
            <a:ext cx="10210800" cy="307777"/>
          </a:xfrm>
          <a:prstGeom prst="rect">
            <a:avLst/>
          </a:prstGeom>
          <a:noFill/>
        </p:spPr>
        <p:txBody>
          <a:bodyPr wrap="square" rtlCol="0">
            <a:spAutoFit/>
          </a:bodyPr>
          <a:lstStyle/>
          <a:p>
            <a:r>
              <a:rPr lang="en-US" sz="1400" dirty="0" smtClean="0"/>
              <a:t>ª4 participants did not respond to this question</a:t>
            </a:r>
            <a:endParaRPr lang="en-US" sz="1400" dirty="0"/>
          </a:p>
        </p:txBody>
      </p:sp>
    </p:spTree>
    <p:extLst>
      <p:ext uri="{BB962C8B-B14F-4D97-AF65-F5344CB8AC3E}">
        <p14:creationId xmlns:p14="http://schemas.microsoft.com/office/powerpoint/2010/main" val="425510438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TM03457464[[fn=Dividend]]</Template>
  <TotalTime>2002</TotalTime>
  <Words>1382</Words>
  <Application>Microsoft Office PowerPoint</Application>
  <PresentationFormat>Custom</PresentationFormat>
  <Paragraphs>223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Dividend</vt:lpstr>
      <vt:lpstr>’I’m All Shook Up’: Assessing the Impact of Criminal Justice Experiential Learning using The eLVIS (Experiential Learning Variables and Indicators Scale) </vt:lpstr>
      <vt:lpstr>Background &amp; PURPOSE</vt:lpstr>
      <vt:lpstr>Kolb’s (1984) Experiential Learning Theory (ELT)</vt:lpstr>
      <vt:lpstr>The ICA Experience</vt:lpstr>
      <vt:lpstr>METHODS</vt:lpstr>
      <vt:lpstr>Experiential Learning Variables &amp; Indicators Scale (ELVIS)</vt:lpstr>
      <vt:lpstr>The ELVIS Instrument</vt:lpstr>
      <vt:lpstr>Table 1. Sample Characteristics</vt:lpstr>
      <vt:lpstr>Table 2. Findings From the ELVIS (n=14)</vt:lpstr>
      <vt:lpstr>Case-in-point: Narrative data to Augment ELVIS Q#6</vt:lpstr>
      <vt:lpstr>STUDY LIMITATIONS</vt:lpstr>
      <vt:lpstr>DISCUSSION &amp; Conclusion</vt:lpstr>
      <vt:lpstr>I welcome your questions &amp; feedback.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Connie</dc:creator>
  <cp:lastModifiedBy>academiccomputing</cp:lastModifiedBy>
  <cp:revision>68</cp:revision>
  <cp:lastPrinted>2017-01-30T17:19:01Z</cp:lastPrinted>
  <dcterms:created xsi:type="dcterms:W3CDTF">2017-01-28T13:34:15Z</dcterms:created>
  <dcterms:modified xsi:type="dcterms:W3CDTF">2017-01-30T21:31:53Z</dcterms:modified>
</cp:coreProperties>
</file>