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8" r:id="rId3"/>
    <p:sldId id="257" r:id="rId4"/>
    <p:sldId id="259" r:id="rId5"/>
    <p:sldId id="265" r:id="rId6"/>
    <p:sldId id="260" r:id="rId7"/>
    <p:sldId id="266" r:id="rId8"/>
    <p:sldId id="261" r:id="rId9"/>
    <p:sldId id="267" r:id="rId10"/>
    <p:sldId id="262" r:id="rId11"/>
    <p:sldId id="268" r:id="rId12"/>
    <p:sldId id="263" r:id="rId13"/>
    <p:sldId id="269" r:id="rId14"/>
    <p:sldId id="26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2488"/>
    <p:restoredTop sz="86326"/>
  </p:normalViewPr>
  <p:slideViewPr>
    <p:cSldViewPr snapToGrid="0" snapToObjects="1">
      <p:cViewPr varScale="1">
        <p:scale>
          <a:sx n="80" d="100"/>
          <a:sy n="80" d="100"/>
        </p:scale>
        <p:origin x="200" y="896"/>
      </p:cViewPr>
      <p:guideLst/>
    </p:cSldViewPr>
  </p:slideViewPr>
  <p:outlineViewPr>
    <p:cViewPr>
      <p:scale>
        <a:sx n="33" d="100"/>
        <a:sy n="33" d="100"/>
      </p:scale>
      <p:origin x="0" y="-356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053CF2-2089-A842-A38E-6135670C6AC8}" type="datetimeFigureOut">
              <a:rPr lang="en-US" smtClean="0"/>
              <a:t>4/3/19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499BCA-FCF9-2A49-AAD2-2B7742917E08}" type="slidenum">
              <a:rPr lang="en-US" smtClean="0"/>
              <a:t>‹#›</a:t>
            </a:fld>
            <a:endParaRPr lang="en-US"/>
          </a:p>
        </p:txBody>
      </p:sp>
    </p:spTree>
    <p:extLst>
      <p:ext uri="{BB962C8B-B14F-4D97-AF65-F5344CB8AC3E}">
        <p14:creationId xmlns:p14="http://schemas.microsoft.com/office/powerpoint/2010/main" val="498640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99BCA-FCF9-2A49-AAD2-2B7742917E08}" type="slidenum">
              <a:rPr lang="en-US" smtClean="0"/>
              <a:t>3</a:t>
            </a:fld>
            <a:endParaRPr lang="en-US"/>
          </a:p>
        </p:txBody>
      </p:sp>
    </p:spTree>
    <p:extLst>
      <p:ext uri="{BB962C8B-B14F-4D97-AF65-F5344CB8AC3E}">
        <p14:creationId xmlns:p14="http://schemas.microsoft.com/office/powerpoint/2010/main" val="1759584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99BCA-FCF9-2A49-AAD2-2B7742917E08}" type="slidenum">
              <a:rPr lang="en-US" smtClean="0"/>
              <a:t>8</a:t>
            </a:fld>
            <a:endParaRPr lang="en-US"/>
          </a:p>
        </p:txBody>
      </p:sp>
    </p:spTree>
    <p:extLst>
      <p:ext uri="{BB962C8B-B14F-4D97-AF65-F5344CB8AC3E}">
        <p14:creationId xmlns:p14="http://schemas.microsoft.com/office/powerpoint/2010/main" val="3523281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99BCA-FCF9-2A49-AAD2-2B7742917E08}" type="slidenum">
              <a:rPr lang="en-US" smtClean="0"/>
              <a:t>9</a:t>
            </a:fld>
            <a:endParaRPr lang="en-US"/>
          </a:p>
        </p:txBody>
      </p:sp>
    </p:spTree>
    <p:extLst>
      <p:ext uri="{BB962C8B-B14F-4D97-AF65-F5344CB8AC3E}">
        <p14:creationId xmlns:p14="http://schemas.microsoft.com/office/powerpoint/2010/main" val="2861805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99BCA-FCF9-2A49-AAD2-2B7742917E08}" type="slidenum">
              <a:rPr lang="en-US" smtClean="0"/>
              <a:t>10</a:t>
            </a:fld>
            <a:endParaRPr lang="en-US"/>
          </a:p>
        </p:txBody>
      </p:sp>
    </p:spTree>
    <p:extLst>
      <p:ext uri="{BB962C8B-B14F-4D97-AF65-F5344CB8AC3E}">
        <p14:creationId xmlns:p14="http://schemas.microsoft.com/office/powerpoint/2010/main" val="569355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99BCA-FCF9-2A49-AAD2-2B7742917E08}" type="slidenum">
              <a:rPr lang="en-US" smtClean="0"/>
              <a:t>11</a:t>
            </a:fld>
            <a:endParaRPr lang="en-US"/>
          </a:p>
        </p:txBody>
      </p:sp>
    </p:spTree>
    <p:extLst>
      <p:ext uri="{BB962C8B-B14F-4D97-AF65-F5344CB8AC3E}">
        <p14:creationId xmlns:p14="http://schemas.microsoft.com/office/powerpoint/2010/main" val="3289391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99BCA-FCF9-2A49-AAD2-2B7742917E08}" type="slidenum">
              <a:rPr lang="en-US" smtClean="0"/>
              <a:t>12</a:t>
            </a:fld>
            <a:endParaRPr lang="en-US"/>
          </a:p>
        </p:txBody>
      </p:sp>
    </p:spTree>
    <p:extLst>
      <p:ext uri="{BB962C8B-B14F-4D97-AF65-F5344CB8AC3E}">
        <p14:creationId xmlns:p14="http://schemas.microsoft.com/office/powerpoint/2010/main" val="361697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499BCA-FCF9-2A49-AAD2-2B7742917E08}" type="slidenum">
              <a:rPr lang="en-US" smtClean="0"/>
              <a:t>13</a:t>
            </a:fld>
            <a:endParaRPr lang="en-US"/>
          </a:p>
        </p:txBody>
      </p:sp>
    </p:spTree>
    <p:extLst>
      <p:ext uri="{BB962C8B-B14F-4D97-AF65-F5344CB8AC3E}">
        <p14:creationId xmlns:p14="http://schemas.microsoft.com/office/powerpoint/2010/main" val="3673335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a:pPr/>
              <a:t>4/1/19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a:t>4/1/19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a:t>4/1/19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a:t>4/1/19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a:pPr/>
              <a:t>4/1/19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a:t>4/1/19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a:t>4/1/19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a:t>4/1/19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a:t>4/1/19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a:t>4/1/19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a:t>4/1/19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a:pPr/>
              <a:t>4/1/19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arts.gov/news/2015/arts-and-early-childhood-development-focus-new-nea-research" TargetMode="External"/><Relationship Id="rId7" Type="http://schemas.openxmlformats.org/officeDocument/2006/relationships/hyperlink" Target="https://hsecp.org/the-influence-of-art-on-childrens-social-and-emotional-development/" TargetMode="External"/><Relationship Id="rId2" Type="http://schemas.openxmlformats.org/officeDocument/2006/relationships/hyperlink" Target="https://www.nationalartsstandards.org/sites/default/files/College%20Board%20Research%20-%20Child%20Development%20Report.pdf" TargetMode="External"/><Relationship Id="rId1" Type="http://schemas.openxmlformats.org/officeDocument/2006/relationships/slideLayout" Target="../slideLayouts/slideLayout2.xml"/><Relationship Id="rId6" Type="http://schemas.openxmlformats.org/officeDocument/2006/relationships/hyperlink" Target="https://articles.extension.org/pages/25680/creative-art-helps-children-develop-across-many-domains" TargetMode="External"/><Relationship Id="rId5" Type="http://schemas.openxmlformats.org/officeDocument/2006/relationships/hyperlink" Target="https://childdevelopmentinfo.com/learning/multiple_intelligences/the-importance-of-the-creative-arts-for-children-and-teens/#.XKO8VS2ZO8U" TargetMode="External"/><Relationship Id="rId4" Type="http://schemas.openxmlformats.org/officeDocument/2006/relationships/hyperlink" Target="http://www.pbs.org/parents/education/music-arts/the-importance-of-art-in-child-developmen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42E90-058F-FF4B-84E5-7AA1693AB8B9}"/>
              </a:ext>
            </a:extLst>
          </p:cNvPr>
          <p:cNvSpPr>
            <a:spLocks noGrp="1"/>
          </p:cNvSpPr>
          <p:nvPr>
            <p:ph type="ctrTitle"/>
          </p:nvPr>
        </p:nvSpPr>
        <p:spPr/>
        <p:txBody>
          <a:bodyPr/>
          <a:lstStyle/>
          <a:p>
            <a:r>
              <a:rPr lang="en-US" dirty="0"/>
              <a:t>The Arts and Child Development</a:t>
            </a:r>
          </a:p>
        </p:txBody>
      </p:sp>
      <p:sp>
        <p:nvSpPr>
          <p:cNvPr id="3" name="Subtitle 2">
            <a:extLst>
              <a:ext uri="{FF2B5EF4-FFF2-40B4-BE49-F238E27FC236}">
                <a16:creationId xmlns:a16="http://schemas.microsoft.com/office/drawing/2014/main" id="{3E47A2F8-DFE7-4D43-B0F5-2F083C8952B9}"/>
              </a:ext>
            </a:extLst>
          </p:cNvPr>
          <p:cNvSpPr>
            <a:spLocks noGrp="1"/>
          </p:cNvSpPr>
          <p:nvPr>
            <p:ph type="subTitle" idx="1"/>
          </p:nvPr>
        </p:nvSpPr>
        <p:spPr/>
        <p:txBody>
          <a:bodyPr/>
          <a:lstStyle/>
          <a:p>
            <a:r>
              <a:rPr lang="en-US" dirty="0"/>
              <a:t>Morgan Armiger</a:t>
            </a:r>
          </a:p>
        </p:txBody>
      </p:sp>
    </p:spTree>
    <p:extLst>
      <p:ext uri="{BB962C8B-B14F-4D97-AF65-F5344CB8AC3E}">
        <p14:creationId xmlns:p14="http://schemas.microsoft.com/office/powerpoint/2010/main" val="181312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771DC-3F7A-2A40-8F97-2B34547F1BBF}"/>
              </a:ext>
            </a:extLst>
          </p:cNvPr>
          <p:cNvSpPr>
            <a:spLocks noGrp="1"/>
          </p:cNvSpPr>
          <p:nvPr>
            <p:ph type="title"/>
          </p:nvPr>
        </p:nvSpPr>
        <p:spPr>
          <a:xfrm>
            <a:off x="1251678" y="382385"/>
            <a:ext cx="10178322" cy="746328"/>
          </a:xfrm>
        </p:spPr>
        <p:txBody>
          <a:bodyPr>
            <a:noAutofit/>
          </a:bodyPr>
          <a:lstStyle/>
          <a:p>
            <a:pPr algn="ctr"/>
            <a:r>
              <a:rPr lang="en-US" dirty="0"/>
              <a:t>Behavioral development</a:t>
            </a:r>
          </a:p>
        </p:txBody>
      </p:sp>
      <p:sp>
        <p:nvSpPr>
          <p:cNvPr id="3" name="Content Placeholder 2">
            <a:extLst>
              <a:ext uri="{FF2B5EF4-FFF2-40B4-BE49-F238E27FC236}">
                <a16:creationId xmlns:a16="http://schemas.microsoft.com/office/drawing/2014/main" id="{CCFE22A4-0444-4240-804D-BEE2ADAD1DF5}"/>
              </a:ext>
            </a:extLst>
          </p:cNvPr>
          <p:cNvSpPr>
            <a:spLocks noGrp="1"/>
          </p:cNvSpPr>
          <p:nvPr>
            <p:ph idx="1"/>
          </p:nvPr>
        </p:nvSpPr>
        <p:spPr>
          <a:xfrm>
            <a:off x="1251678" y="1989341"/>
            <a:ext cx="10178322" cy="3665871"/>
          </a:xfrm>
        </p:spPr>
        <p:txBody>
          <a:bodyPr>
            <a:normAutofit/>
          </a:bodyPr>
          <a:lstStyle/>
          <a:p>
            <a:pPr marL="0" indent="0" algn="ctr">
              <a:buNone/>
            </a:pPr>
            <a:r>
              <a:rPr lang="en-US" sz="2800" dirty="0"/>
              <a:t>*Behavioral development is marked by observable behavior and is affected by a certain outside stimuli that influences an individual’s behavior.</a:t>
            </a:r>
          </a:p>
          <a:p>
            <a:pPr marL="0" indent="0" algn="ctr">
              <a:buNone/>
            </a:pPr>
            <a:r>
              <a:rPr lang="en-US" sz="2800" dirty="0"/>
              <a:t>Involvement in the arts gives children an elevated sense of self-esteem. Children in art education programs, such as dance classes, also have been found to express reduced aggression and are able to better regulate their emotions (both positive and negative)</a:t>
            </a:r>
          </a:p>
        </p:txBody>
      </p:sp>
    </p:spTree>
    <p:extLst>
      <p:ext uri="{BB962C8B-B14F-4D97-AF65-F5344CB8AC3E}">
        <p14:creationId xmlns:p14="http://schemas.microsoft.com/office/powerpoint/2010/main" val="3532152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70DC7-F5FD-D745-9D6C-8E194CA4CDC1}"/>
              </a:ext>
            </a:extLst>
          </p:cNvPr>
          <p:cNvSpPr>
            <a:spLocks noGrp="1"/>
          </p:cNvSpPr>
          <p:nvPr>
            <p:ph type="title"/>
          </p:nvPr>
        </p:nvSpPr>
        <p:spPr>
          <a:xfrm>
            <a:off x="1251678" y="382385"/>
            <a:ext cx="10178322" cy="804731"/>
          </a:xfrm>
        </p:spPr>
        <p:txBody>
          <a:bodyPr/>
          <a:lstStyle/>
          <a:p>
            <a:pPr algn="ctr"/>
            <a:r>
              <a:rPr lang="en-US" dirty="0"/>
              <a:t>Behavioral Development in Penny</a:t>
            </a:r>
          </a:p>
        </p:txBody>
      </p:sp>
      <p:sp>
        <p:nvSpPr>
          <p:cNvPr id="3" name="Content Placeholder 2">
            <a:extLst>
              <a:ext uri="{FF2B5EF4-FFF2-40B4-BE49-F238E27FC236}">
                <a16:creationId xmlns:a16="http://schemas.microsoft.com/office/drawing/2014/main" id="{3DB0CBDE-7035-1F4C-8BE0-385D1F8A8251}"/>
              </a:ext>
            </a:extLst>
          </p:cNvPr>
          <p:cNvSpPr>
            <a:spLocks noGrp="1"/>
          </p:cNvSpPr>
          <p:nvPr>
            <p:ph idx="1"/>
          </p:nvPr>
        </p:nvSpPr>
        <p:spPr>
          <a:xfrm>
            <a:off x="1251678" y="1604211"/>
            <a:ext cx="10178322" cy="4580181"/>
          </a:xfrm>
        </p:spPr>
        <p:txBody>
          <a:bodyPr/>
          <a:lstStyle/>
          <a:p>
            <a:r>
              <a:rPr lang="en-US" sz="2800" dirty="0"/>
              <a:t>Penny was very shy as a toddler. However, as she got older and continued dance classes and became involved in chorus at school, her confidence level rose and she is comfortable speaking in front of her class because she got used to performing in front of large groups of people (reinforcement – Skinner).</a:t>
            </a:r>
          </a:p>
          <a:p>
            <a:r>
              <a:rPr lang="en-US" sz="2800" dirty="0"/>
              <a:t>By taking dance classes and learning to play an instrument, Penny is learning by imitation and through the social-cognitive learning model: paying attention to an action, remembering it, and reproducing it with the motivation to do so (imitation – Bandura).</a:t>
            </a:r>
          </a:p>
          <a:p>
            <a:endParaRPr lang="en-US" dirty="0"/>
          </a:p>
        </p:txBody>
      </p:sp>
    </p:spTree>
    <p:extLst>
      <p:ext uri="{BB962C8B-B14F-4D97-AF65-F5344CB8AC3E}">
        <p14:creationId xmlns:p14="http://schemas.microsoft.com/office/powerpoint/2010/main" val="1759873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BB5C3-0EAC-BC49-B2A3-318185DFA058}"/>
              </a:ext>
            </a:extLst>
          </p:cNvPr>
          <p:cNvSpPr>
            <a:spLocks noGrp="1"/>
          </p:cNvSpPr>
          <p:nvPr>
            <p:ph type="title"/>
          </p:nvPr>
        </p:nvSpPr>
        <p:spPr>
          <a:xfrm>
            <a:off x="1251678" y="382385"/>
            <a:ext cx="10178322" cy="848104"/>
          </a:xfrm>
        </p:spPr>
        <p:txBody>
          <a:bodyPr/>
          <a:lstStyle/>
          <a:p>
            <a:pPr algn="ctr"/>
            <a:r>
              <a:rPr lang="en-US" dirty="0"/>
              <a:t>Psychosocial Development</a:t>
            </a:r>
          </a:p>
        </p:txBody>
      </p:sp>
      <p:sp>
        <p:nvSpPr>
          <p:cNvPr id="3" name="Content Placeholder 2">
            <a:extLst>
              <a:ext uri="{FF2B5EF4-FFF2-40B4-BE49-F238E27FC236}">
                <a16:creationId xmlns:a16="http://schemas.microsoft.com/office/drawing/2014/main" id="{DA0C0BEF-A879-454C-8542-24B4A4EB20CB}"/>
              </a:ext>
            </a:extLst>
          </p:cNvPr>
          <p:cNvSpPr>
            <a:spLocks noGrp="1"/>
          </p:cNvSpPr>
          <p:nvPr>
            <p:ph idx="1"/>
          </p:nvPr>
        </p:nvSpPr>
        <p:spPr>
          <a:xfrm>
            <a:off x="1251678" y="1535289"/>
            <a:ext cx="10178322" cy="4649103"/>
          </a:xfrm>
        </p:spPr>
        <p:txBody>
          <a:bodyPr/>
          <a:lstStyle/>
          <a:p>
            <a:pPr marL="0" indent="0" algn="ctr">
              <a:buNone/>
            </a:pPr>
            <a:r>
              <a:rPr lang="en-US" sz="2800" dirty="0"/>
              <a:t>*Psychosocial development is characterized by the changes in the understanding of interactions with others.</a:t>
            </a:r>
          </a:p>
          <a:p>
            <a:pPr marL="0" indent="0" algn="ctr">
              <a:buNone/>
            </a:pPr>
            <a:r>
              <a:rPr lang="en-US" sz="2800" dirty="0"/>
              <a:t>Erik Erikson’s Theory of Psychosocial Development presents individuals with two extremes of psychosocial crises that influence the development of their identity over the course of their entire life into adulthood.</a:t>
            </a:r>
          </a:p>
          <a:p>
            <a:pPr marL="0" indent="0" algn="ctr">
              <a:buNone/>
            </a:pPr>
            <a:r>
              <a:rPr lang="en-US" sz="2800" dirty="0"/>
              <a:t>*Age 8 → Stage 4 of Erikson’s Psychosocial Development Theory: Industry vs. Inferiority (social and academic demands; success vs. failure)</a:t>
            </a:r>
          </a:p>
          <a:p>
            <a:pPr marL="0" indent="0">
              <a:buNone/>
            </a:pPr>
            <a:endParaRPr lang="en-US" dirty="0"/>
          </a:p>
        </p:txBody>
      </p:sp>
    </p:spTree>
    <p:extLst>
      <p:ext uri="{BB962C8B-B14F-4D97-AF65-F5344CB8AC3E}">
        <p14:creationId xmlns:p14="http://schemas.microsoft.com/office/powerpoint/2010/main" val="31161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46E22-D542-0C48-9734-6B16883C1860}"/>
              </a:ext>
            </a:extLst>
          </p:cNvPr>
          <p:cNvSpPr>
            <a:spLocks noGrp="1"/>
          </p:cNvSpPr>
          <p:nvPr>
            <p:ph type="title"/>
          </p:nvPr>
        </p:nvSpPr>
        <p:spPr/>
        <p:txBody>
          <a:bodyPr/>
          <a:lstStyle/>
          <a:p>
            <a:pPr algn="ctr"/>
            <a:r>
              <a:rPr lang="en-US" dirty="0"/>
              <a:t>Psychosocial Development in Penny</a:t>
            </a:r>
          </a:p>
        </p:txBody>
      </p:sp>
      <p:sp>
        <p:nvSpPr>
          <p:cNvPr id="3" name="Content Placeholder 2">
            <a:extLst>
              <a:ext uri="{FF2B5EF4-FFF2-40B4-BE49-F238E27FC236}">
                <a16:creationId xmlns:a16="http://schemas.microsoft.com/office/drawing/2014/main" id="{EAA37A7E-30F0-2440-A74E-4F13421DF9AB}"/>
              </a:ext>
            </a:extLst>
          </p:cNvPr>
          <p:cNvSpPr>
            <a:spLocks noGrp="1"/>
          </p:cNvSpPr>
          <p:nvPr>
            <p:ph idx="1"/>
          </p:nvPr>
        </p:nvSpPr>
        <p:spPr/>
        <p:txBody>
          <a:bodyPr>
            <a:normAutofit fontScale="92500"/>
          </a:bodyPr>
          <a:lstStyle/>
          <a:p>
            <a:r>
              <a:rPr lang="en-US" sz="2800" dirty="0"/>
              <a:t>Penny’s art teacher chose her artwork from class to hang up in the hallway at school; Penny’s achievement and success led to feelings of competence (industry).</a:t>
            </a:r>
          </a:p>
          <a:p>
            <a:r>
              <a:rPr lang="en-US" sz="2800" dirty="0"/>
              <a:t>Penny’s involvement in activities such as dance may, over time, lead to her comparing herself and her own abilities to those of others or those desired by a teacher/instructor. Feelings of inadequacy could result in the event of failure or taking longer to acquire a skill (inferiority).</a:t>
            </a:r>
          </a:p>
        </p:txBody>
      </p:sp>
    </p:spTree>
    <p:extLst>
      <p:ext uri="{BB962C8B-B14F-4D97-AF65-F5344CB8AC3E}">
        <p14:creationId xmlns:p14="http://schemas.microsoft.com/office/powerpoint/2010/main" val="2542757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BB3C1-A527-8E47-829F-E66874739C15}"/>
              </a:ext>
            </a:extLst>
          </p:cNvPr>
          <p:cNvSpPr>
            <a:spLocks noGrp="1"/>
          </p:cNvSpPr>
          <p:nvPr>
            <p:ph type="title"/>
          </p:nvPr>
        </p:nvSpPr>
        <p:spPr>
          <a:xfrm>
            <a:off x="1251678" y="382385"/>
            <a:ext cx="10178322" cy="746504"/>
          </a:xfrm>
        </p:spPr>
        <p:txBody>
          <a:bodyPr>
            <a:noAutofit/>
          </a:bodyPr>
          <a:lstStyle/>
          <a:p>
            <a:pPr algn="ctr"/>
            <a:r>
              <a:rPr lang="en-US" dirty="0"/>
              <a:t>Sources</a:t>
            </a:r>
          </a:p>
        </p:txBody>
      </p:sp>
      <p:sp>
        <p:nvSpPr>
          <p:cNvPr id="3" name="Content Placeholder 2">
            <a:extLst>
              <a:ext uri="{FF2B5EF4-FFF2-40B4-BE49-F238E27FC236}">
                <a16:creationId xmlns:a16="http://schemas.microsoft.com/office/drawing/2014/main" id="{B83DDC54-77CF-BC44-84CB-7A2449BB49D2}"/>
              </a:ext>
            </a:extLst>
          </p:cNvPr>
          <p:cNvSpPr>
            <a:spLocks noGrp="1"/>
          </p:cNvSpPr>
          <p:nvPr>
            <p:ph idx="1"/>
          </p:nvPr>
        </p:nvSpPr>
        <p:spPr>
          <a:xfrm>
            <a:off x="1251678" y="1128889"/>
            <a:ext cx="10178322" cy="5346726"/>
          </a:xfrm>
        </p:spPr>
        <p:txBody>
          <a:bodyPr>
            <a:normAutofit lnSpcReduction="10000"/>
          </a:bodyPr>
          <a:lstStyle/>
          <a:p>
            <a:pPr marL="0" indent="0">
              <a:buNone/>
            </a:pPr>
            <a:r>
              <a:rPr lang="en-US" u="sng" dirty="0">
                <a:hlinkClick r:id="rId2"/>
              </a:rPr>
              <a:t>https://www.nationalartsstandards.org/sites/default/files/College%20Board%20Research%20-%20Child%20Development%20Report.pdf</a:t>
            </a:r>
            <a:endParaRPr lang="en-US" dirty="0"/>
          </a:p>
          <a:p>
            <a:pPr marL="0" indent="0">
              <a:buNone/>
            </a:pPr>
            <a:endParaRPr lang="en-US" dirty="0"/>
          </a:p>
          <a:p>
            <a:pPr marL="0" indent="0">
              <a:buNone/>
            </a:pPr>
            <a:r>
              <a:rPr lang="en-US" u="sng" dirty="0">
                <a:hlinkClick r:id="rId3"/>
              </a:rPr>
              <a:t>https://www.arts.gov/news/2015/arts-and-early-childhood-development-focus-new-nea-research</a:t>
            </a:r>
            <a:endParaRPr lang="en-US" dirty="0"/>
          </a:p>
          <a:p>
            <a:pPr marL="0" indent="0">
              <a:buNone/>
            </a:pPr>
            <a:endParaRPr lang="en-US" dirty="0"/>
          </a:p>
          <a:p>
            <a:pPr marL="0" indent="0">
              <a:buNone/>
            </a:pPr>
            <a:r>
              <a:rPr lang="en-US" u="sng" dirty="0">
                <a:hlinkClick r:id="rId4"/>
              </a:rPr>
              <a:t>http://www.pbs.org/parents/education/music-arts/the-importance-of-art-in-child-development/</a:t>
            </a:r>
            <a:endParaRPr lang="en-US" dirty="0"/>
          </a:p>
          <a:p>
            <a:pPr marL="0" indent="0">
              <a:buNone/>
            </a:pPr>
            <a:endParaRPr lang="en-US" dirty="0"/>
          </a:p>
          <a:p>
            <a:pPr marL="0" indent="0">
              <a:buNone/>
            </a:pPr>
            <a:r>
              <a:rPr lang="en-US" u="sng" dirty="0">
                <a:hlinkClick r:id="rId5"/>
              </a:rPr>
              <a:t>https://childdevelopmentinfo.com/learning/multiple_intelligences/the-importance-of-the-creative-arts-for-children-and-teens/#.XKO8VS2ZO8U</a:t>
            </a:r>
            <a:endParaRPr lang="en-US" dirty="0"/>
          </a:p>
          <a:p>
            <a:pPr marL="0" indent="0">
              <a:buNone/>
            </a:pPr>
            <a:endParaRPr lang="en-US" dirty="0"/>
          </a:p>
          <a:p>
            <a:pPr marL="0" indent="0">
              <a:buNone/>
            </a:pPr>
            <a:r>
              <a:rPr lang="en-US" u="sng" dirty="0">
                <a:hlinkClick r:id="rId6"/>
              </a:rPr>
              <a:t>https://articles.extension.org/pages/25680/creative-art-helps-children-develop-across-many-domains</a:t>
            </a:r>
            <a:endParaRPr lang="en-US" u="sng" dirty="0"/>
          </a:p>
          <a:p>
            <a:pPr marL="0" indent="0">
              <a:buNone/>
            </a:pPr>
            <a:endParaRPr lang="en-US" dirty="0"/>
          </a:p>
          <a:p>
            <a:pPr marL="0" indent="0">
              <a:buNone/>
            </a:pPr>
            <a:r>
              <a:rPr lang="en-US" u="sng" dirty="0">
                <a:hlinkClick r:id="rId7"/>
              </a:rPr>
              <a:t>https://hsecp.org/the-influence-of-art-on-childrens-social-and-emotional-development/</a:t>
            </a:r>
            <a:endParaRPr lang="en-US" dirty="0"/>
          </a:p>
          <a:p>
            <a:pPr marL="0" indent="0">
              <a:buNone/>
            </a:pPr>
            <a:endParaRPr lang="en-US" dirty="0"/>
          </a:p>
        </p:txBody>
      </p:sp>
    </p:spTree>
    <p:extLst>
      <p:ext uri="{BB962C8B-B14F-4D97-AF65-F5344CB8AC3E}">
        <p14:creationId xmlns:p14="http://schemas.microsoft.com/office/powerpoint/2010/main" val="3754428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CF26B-D5BD-5844-ACB2-147E03F35E3B}"/>
              </a:ext>
            </a:extLst>
          </p:cNvPr>
          <p:cNvSpPr>
            <a:spLocks noGrp="1"/>
          </p:cNvSpPr>
          <p:nvPr>
            <p:ph type="title"/>
          </p:nvPr>
        </p:nvSpPr>
        <p:spPr>
          <a:xfrm>
            <a:off x="1251678" y="382385"/>
            <a:ext cx="10178322" cy="1085171"/>
          </a:xfrm>
        </p:spPr>
        <p:txBody>
          <a:bodyPr>
            <a:noAutofit/>
          </a:bodyPr>
          <a:lstStyle/>
          <a:p>
            <a:pPr algn="ctr"/>
            <a:r>
              <a:rPr lang="en-US" dirty="0"/>
              <a:t>Scenario</a:t>
            </a:r>
          </a:p>
        </p:txBody>
      </p:sp>
      <p:sp>
        <p:nvSpPr>
          <p:cNvPr id="3" name="Content Placeholder 2">
            <a:extLst>
              <a:ext uri="{FF2B5EF4-FFF2-40B4-BE49-F238E27FC236}">
                <a16:creationId xmlns:a16="http://schemas.microsoft.com/office/drawing/2014/main" id="{5398AFC2-FBEC-7842-8276-F1FABCB99C62}"/>
              </a:ext>
            </a:extLst>
          </p:cNvPr>
          <p:cNvSpPr>
            <a:spLocks noGrp="1"/>
          </p:cNvSpPr>
          <p:nvPr>
            <p:ph idx="1"/>
          </p:nvPr>
        </p:nvSpPr>
        <p:spPr>
          <a:xfrm>
            <a:off x="1251678" y="1117601"/>
            <a:ext cx="10178322" cy="5358014"/>
          </a:xfrm>
        </p:spPr>
        <p:txBody>
          <a:bodyPr>
            <a:normAutofit fontScale="70000" lnSpcReduction="20000"/>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3600" dirty="0"/>
              <a:t>Penny is a 8 year old** female who attends a public elementary school in a typical suburban area. Her parents are together and she has one younger sister.</a:t>
            </a:r>
          </a:p>
          <a:p>
            <a:pPr marL="0" indent="0" algn="ctr">
              <a:buNone/>
            </a:pPr>
            <a:r>
              <a:rPr lang="en-US" sz="3600" dirty="0"/>
              <a:t>Penny has been enrolled in a weekly dance class since she was 3 years old*, she attends art &amp; music classes in school, and she participates in her school chorus.  At home, she often draws pictures and colors. Her dad is also a musician and he plans on teaching her how to play guitar when she gets a little older.</a:t>
            </a:r>
          </a:p>
          <a:p>
            <a:pPr marL="0" indent="0" algn="ctr">
              <a:buNone/>
            </a:pPr>
            <a:endParaRPr lang="en-US" dirty="0"/>
          </a:p>
          <a:p>
            <a:pPr marL="0" indent="0" algn="ctr">
              <a:buNone/>
            </a:pPr>
            <a:endParaRPr lang="en-US" dirty="0"/>
          </a:p>
          <a:p>
            <a:pPr marL="0" indent="0" algn="ctr">
              <a:buNone/>
            </a:pPr>
            <a:endParaRPr lang="en-US" dirty="0"/>
          </a:p>
          <a:p>
            <a:pPr marL="0" indent="0">
              <a:buNone/>
            </a:pPr>
            <a:r>
              <a:rPr lang="en-US" sz="2400" dirty="0"/>
              <a:t>*early childhood</a:t>
            </a:r>
          </a:p>
          <a:p>
            <a:pPr marL="0" indent="0">
              <a:buNone/>
            </a:pPr>
            <a:r>
              <a:rPr lang="en-US" sz="2400" dirty="0"/>
              <a:t>**middle childhood</a:t>
            </a:r>
          </a:p>
        </p:txBody>
      </p:sp>
    </p:spTree>
    <p:extLst>
      <p:ext uri="{BB962C8B-B14F-4D97-AF65-F5344CB8AC3E}">
        <p14:creationId xmlns:p14="http://schemas.microsoft.com/office/powerpoint/2010/main" val="3585190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2153-0E50-1844-AD02-1EC99AE7639D}"/>
              </a:ext>
            </a:extLst>
          </p:cNvPr>
          <p:cNvSpPr>
            <a:spLocks noGrp="1"/>
          </p:cNvSpPr>
          <p:nvPr>
            <p:ph type="title"/>
          </p:nvPr>
        </p:nvSpPr>
        <p:spPr>
          <a:xfrm>
            <a:off x="1251678" y="382385"/>
            <a:ext cx="10178322" cy="769082"/>
          </a:xfrm>
        </p:spPr>
        <p:txBody>
          <a:bodyPr>
            <a:noAutofit/>
          </a:bodyPr>
          <a:lstStyle/>
          <a:p>
            <a:pPr algn="ctr"/>
            <a:r>
              <a:rPr lang="en-US" dirty="0"/>
              <a:t>Research Questions</a:t>
            </a:r>
          </a:p>
        </p:txBody>
      </p:sp>
      <p:sp>
        <p:nvSpPr>
          <p:cNvPr id="3" name="Content Placeholder 2">
            <a:extLst>
              <a:ext uri="{FF2B5EF4-FFF2-40B4-BE49-F238E27FC236}">
                <a16:creationId xmlns:a16="http://schemas.microsoft.com/office/drawing/2014/main" id="{FDA2E974-7FC9-6945-A9D4-F0F3D109D0AA}"/>
              </a:ext>
            </a:extLst>
          </p:cNvPr>
          <p:cNvSpPr>
            <a:spLocks noGrp="1"/>
          </p:cNvSpPr>
          <p:nvPr>
            <p:ph idx="1"/>
          </p:nvPr>
        </p:nvSpPr>
        <p:spPr>
          <a:xfrm>
            <a:off x="1251678" y="1546578"/>
            <a:ext cx="10178322" cy="4728125"/>
          </a:xfrm>
        </p:spPr>
        <p:txBody>
          <a:bodyPr>
            <a:normAutofit lnSpcReduction="10000"/>
          </a:bodyPr>
          <a:lstStyle/>
          <a:p>
            <a:r>
              <a:rPr lang="en-US" sz="2400" dirty="0"/>
              <a:t>How does involvement in the arts affect physical development?</a:t>
            </a:r>
          </a:p>
          <a:p>
            <a:r>
              <a:rPr lang="en-US" sz="2400" dirty="0"/>
              <a:t>How do the arts enhance the development of gross and/or fine motor skills?</a:t>
            </a:r>
          </a:p>
          <a:p>
            <a:r>
              <a:rPr lang="en-US" sz="2400" dirty="0"/>
              <a:t>What behavioral and personality differences are there in children that are involved in the arts?</a:t>
            </a:r>
          </a:p>
          <a:p>
            <a:r>
              <a:rPr lang="en-US" sz="2400" dirty="0"/>
              <a:t>(How) does involvement in the arts enhance or inhibit one’s ability to emotionally connect with others?</a:t>
            </a:r>
          </a:p>
          <a:p>
            <a:r>
              <a:rPr lang="en-US" sz="2400" dirty="0"/>
              <a:t>(How) does involvement in the arts enhance or hinder one’s ability to communicate?</a:t>
            </a:r>
          </a:p>
          <a:p>
            <a:r>
              <a:rPr lang="en-US" sz="2400" dirty="0"/>
              <a:t>Does involvement in the arts have an impact on one’s cognitive ability and cognitive function?</a:t>
            </a:r>
          </a:p>
          <a:p>
            <a:r>
              <a:rPr lang="en-US" sz="2400"/>
              <a:t>What </a:t>
            </a:r>
            <a:r>
              <a:rPr lang="en-US" sz="2400" dirty="0"/>
              <a:t>impact does involvement in the arts have on academic performance?</a:t>
            </a:r>
          </a:p>
        </p:txBody>
      </p:sp>
    </p:spTree>
    <p:extLst>
      <p:ext uri="{BB962C8B-B14F-4D97-AF65-F5344CB8AC3E}">
        <p14:creationId xmlns:p14="http://schemas.microsoft.com/office/powerpoint/2010/main" val="998130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305C8-106B-8A4F-89B8-C673AC8FF49B}"/>
              </a:ext>
            </a:extLst>
          </p:cNvPr>
          <p:cNvSpPr>
            <a:spLocks noGrp="1"/>
          </p:cNvSpPr>
          <p:nvPr>
            <p:ph type="title"/>
          </p:nvPr>
        </p:nvSpPr>
        <p:spPr>
          <a:xfrm>
            <a:off x="1251678" y="382385"/>
            <a:ext cx="10178322" cy="848104"/>
          </a:xfrm>
        </p:spPr>
        <p:txBody>
          <a:bodyPr/>
          <a:lstStyle/>
          <a:p>
            <a:pPr algn="ctr"/>
            <a:r>
              <a:rPr lang="en-US" dirty="0"/>
              <a:t>Physical Development</a:t>
            </a:r>
          </a:p>
        </p:txBody>
      </p:sp>
      <p:sp>
        <p:nvSpPr>
          <p:cNvPr id="3" name="Content Placeholder 2">
            <a:extLst>
              <a:ext uri="{FF2B5EF4-FFF2-40B4-BE49-F238E27FC236}">
                <a16:creationId xmlns:a16="http://schemas.microsoft.com/office/drawing/2014/main" id="{2F9A4003-2BBB-3541-B3B3-CFFF934998D3}"/>
              </a:ext>
            </a:extLst>
          </p:cNvPr>
          <p:cNvSpPr>
            <a:spLocks noGrp="1"/>
          </p:cNvSpPr>
          <p:nvPr>
            <p:ph idx="1"/>
          </p:nvPr>
        </p:nvSpPr>
        <p:spPr>
          <a:xfrm>
            <a:off x="1251678" y="1939939"/>
            <a:ext cx="10178322" cy="3546462"/>
          </a:xfrm>
        </p:spPr>
        <p:txBody>
          <a:bodyPr>
            <a:normAutofit/>
          </a:bodyPr>
          <a:lstStyle/>
          <a:p>
            <a:pPr marL="0" indent="0" algn="ctr">
              <a:buNone/>
            </a:pPr>
            <a:r>
              <a:rPr lang="en-US" sz="2400" dirty="0"/>
              <a:t>*Physical development involves the biological changes in the body &amp; brain, as well as changes in size and strength. Physical development also encompasses the development and integration of fine and gross motor skills.</a:t>
            </a:r>
          </a:p>
          <a:p>
            <a:pPr marL="0" indent="0" algn="ctr">
              <a:buNone/>
            </a:pPr>
            <a:r>
              <a:rPr lang="en-US" sz="2400" dirty="0"/>
              <a:t>Involvement in the arts develop and advance the development of fine and gross motor skills. Taking dance classes increases coordination, balance, and flexibility and helps the development of gross motor skills; while creating visual artwork (drawings, paintings, etc.) or learning to play an instrument help the development of small and large muscles as well as fine motor skills.</a:t>
            </a:r>
          </a:p>
        </p:txBody>
      </p:sp>
    </p:spTree>
    <p:extLst>
      <p:ext uri="{BB962C8B-B14F-4D97-AF65-F5344CB8AC3E}">
        <p14:creationId xmlns:p14="http://schemas.microsoft.com/office/powerpoint/2010/main" val="730701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F81B2-31F1-D740-BD41-A98133602471}"/>
              </a:ext>
            </a:extLst>
          </p:cNvPr>
          <p:cNvSpPr>
            <a:spLocks noGrp="1"/>
          </p:cNvSpPr>
          <p:nvPr>
            <p:ph type="title"/>
          </p:nvPr>
        </p:nvSpPr>
        <p:spPr>
          <a:xfrm>
            <a:off x="1251678" y="382385"/>
            <a:ext cx="10178322" cy="784263"/>
          </a:xfrm>
        </p:spPr>
        <p:txBody>
          <a:bodyPr>
            <a:noAutofit/>
          </a:bodyPr>
          <a:lstStyle/>
          <a:p>
            <a:pPr algn="ctr"/>
            <a:r>
              <a:rPr lang="en-US" dirty="0"/>
              <a:t>Physical Development in Penny</a:t>
            </a:r>
          </a:p>
        </p:txBody>
      </p:sp>
      <p:sp>
        <p:nvSpPr>
          <p:cNvPr id="3" name="Content Placeholder 2">
            <a:extLst>
              <a:ext uri="{FF2B5EF4-FFF2-40B4-BE49-F238E27FC236}">
                <a16:creationId xmlns:a16="http://schemas.microsoft.com/office/drawing/2014/main" id="{A7D4C574-E3F8-F24E-9AAE-48C49A106B45}"/>
              </a:ext>
            </a:extLst>
          </p:cNvPr>
          <p:cNvSpPr>
            <a:spLocks noGrp="1"/>
          </p:cNvSpPr>
          <p:nvPr>
            <p:ph idx="1"/>
          </p:nvPr>
        </p:nvSpPr>
        <p:spPr>
          <a:xfrm>
            <a:off x="1251678" y="1904561"/>
            <a:ext cx="10178322" cy="4571054"/>
          </a:xfrm>
        </p:spPr>
        <p:txBody>
          <a:bodyPr>
            <a:normAutofit/>
          </a:bodyPr>
          <a:lstStyle/>
          <a:p>
            <a:r>
              <a:rPr lang="en-US" sz="2800" dirty="0"/>
              <a:t>Penny’s interest in drawing at home allowed her to become familiar with writing materials before she started school; her handwriting is very neat for her age because of the early development of her fine motor skills.</a:t>
            </a:r>
          </a:p>
          <a:p>
            <a:r>
              <a:rPr lang="en-US" sz="2800" dirty="0"/>
              <a:t>Penny can balance on one leg for sustained periods of time, do the splits, and has some defined muscle tone.</a:t>
            </a:r>
          </a:p>
          <a:p>
            <a:r>
              <a:rPr lang="en-US" sz="2800" dirty="0"/>
              <a:t>Penny’s involvement in dance has also increased her physical health/well-being because she is fairly active after-school.</a:t>
            </a:r>
          </a:p>
        </p:txBody>
      </p:sp>
    </p:spTree>
    <p:extLst>
      <p:ext uri="{BB962C8B-B14F-4D97-AF65-F5344CB8AC3E}">
        <p14:creationId xmlns:p14="http://schemas.microsoft.com/office/powerpoint/2010/main" val="1289521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C7E04-3913-4547-8ED4-0AB4BAD5CD59}"/>
              </a:ext>
            </a:extLst>
          </p:cNvPr>
          <p:cNvSpPr>
            <a:spLocks noGrp="1"/>
          </p:cNvSpPr>
          <p:nvPr>
            <p:ph type="title"/>
          </p:nvPr>
        </p:nvSpPr>
        <p:spPr>
          <a:xfrm>
            <a:off x="1251678" y="382385"/>
            <a:ext cx="10178322" cy="780371"/>
          </a:xfrm>
        </p:spPr>
        <p:txBody>
          <a:bodyPr>
            <a:noAutofit/>
          </a:bodyPr>
          <a:lstStyle/>
          <a:p>
            <a:pPr algn="ctr"/>
            <a:r>
              <a:rPr lang="en-US" dirty="0"/>
              <a:t>Cognitive Development</a:t>
            </a:r>
          </a:p>
        </p:txBody>
      </p:sp>
      <p:sp>
        <p:nvSpPr>
          <p:cNvPr id="3" name="Content Placeholder 2">
            <a:extLst>
              <a:ext uri="{FF2B5EF4-FFF2-40B4-BE49-F238E27FC236}">
                <a16:creationId xmlns:a16="http://schemas.microsoft.com/office/drawing/2014/main" id="{1212A26F-BF0D-1444-8205-BE2D993F48D0}"/>
              </a:ext>
            </a:extLst>
          </p:cNvPr>
          <p:cNvSpPr>
            <a:spLocks noGrp="1"/>
          </p:cNvSpPr>
          <p:nvPr>
            <p:ph idx="1"/>
          </p:nvPr>
        </p:nvSpPr>
        <p:spPr>
          <a:xfrm>
            <a:off x="1251678" y="1162756"/>
            <a:ext cx="10178322" cy="5159215"/>
          </a:xfrm>
        </p:spPr>
        <p:txBody>
          <a:bodyPr>
            <a:normAutofit fontScale="92500" lnSpcReduction="10000"/>
          </a:bodyPr>
          <a:lstStyle/>
          <a:p>
            <a:pPr marL="0" indent="0" algn="ctr">
              <a:buNone/>
            </a:pPr>
            <a:r>
              <a:rPr lang="en-US" sz="2400" dirty="0"/>
              <a:t>*Cognitive development involves the changes in how one thinks, understands, and reasons/problem solves. It also involves the accumulation of knowledge.</a:t>
            </a:r>
          </a:p>
          <a:p>
            <a:pPr marL="0" indent="0">
              <a:buNone/>
            </a:pPr>
            <a:r>
              <a:rPr lang="en-US" sz="2400" dirty="0"/>
              <a:t>Statistics: Children involved in the arts are…</a:t>
            </a:r>
          </a:p>
          <a:p>
            <a:pPr marL="0" indent="0">
              <a:buNone/>
            </a:pPr>
            <a:r>
              <a:rPr lang="en-US" sz="2400" dirty="0"/>
              <a:t>			4 times more likely to win an academic award</a:t>
            </a:r>
          </a:p>
          <a:p>
            <a:pPr marL="0" indent="0">
              <a:buNone/>
            </a:pPr>
            <a:r>
              <a:rPr lang="en-US" sz="2400" dirty="0"/>
              <a:t>			4 times more likely to participate in a math/science fair</a:t>
            </a:r>
          </a:p>
          <a:p>
            <a:pPr marL="0" indent="0">
              <a:buNone/>
            </a:pPr>
            <a:r>
              <a:rPr lang="en-US" sz="2400" dirty="0"/>
              <a:t>			more likely to have higher SAT scores</a:t>
            </a:r>
          </a:p>
          <a:p>
            <a:pPr marL="0" indent="0" algn="ctr">
              <a:buNone/>
            </a:pPr>
            <a:r>
              <a:rPr lang="en-US" sz="2400" dirty="0"/>
              <a:t>Exposure to any type of arts leads to choice, which develops a child’s cognitive abilities and critical thinking skills as they are granted decision-making and problem solving opportunities. The arts encourage active experimentation and innovation (support of Piaget’s belief that children are like “little scientists”).</a:t>
            </a:r>
          </a:p>
          <a:p>
            <a:pPr marL="0" indent="0" algn="ctr">
              <a:buNone/>
            </a:pPr>
            <a:r>
              <a:rPr lang="en-US" sz="2400" dirty="0"/>
              <a:t>The arts (at the more advanced level) also encourage kids to interpret and criticize what they see/hear, and to make decisions or reflect based on different artforms (dances, paintings, music scores).</a:t>
            </a:r>
          </a:p>
        </p:txBody>
      </p:sp>
    </p:spTree>
    <p:extLst>
      <p:ext uri="{BB962C8B-B14F-4D97-AF65-F5344CB8AC3E}">
        <p14:creationId xmlns:p14="http://schemas.microsoft.com/office/powerpoint/2010/main" val="3976620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EE4D1-28BB-6B41-9C03-9DA419263D37}"/>
              </a:ext>
            </a:extLst>
          </p:cNvPr>
          <p:cNvSpPr>
            <a:spLocks noGrp="1"/>
          </p:cNvSpPr>
          <p:nvPr>
            <p:ph type="title"/>
          </p:nvPr>
        </p:nvSpPr>
        <p:spPr>
          <a:xfrm>
            <a:off x="1251678" y="382385"/>
            <a:ext cx="10178322" cy="847325"/>
          </a:xfrm>
        </p:spPr>
        <p:txBody>
          <a:bodyPr/>
          <a:lstStyle/>
          <a:p>
            <a:pPr algn="ctr"/>
            <a:r>
              <a:rPr lang="en-US" dirty="0"/>
              <a:t>Cognitive development in Penny</a:t>
            </a:r>
          </a:p>
        </p:txBody>
      </p:sp>
      <p:sp>
        <p:nvSpPr>
          <p:cNvPr id="3" name="Content Placeholder 2">
            <a:extLst>
              <a:ext uri="{FF2B5EF4-FFF2-40B4-BE49-F238E27FC236}">
                <a16:creationId xmlns:a16="http://schemas.microsoft.com/office/drawing/2014/main" id="{273CBF71-409B-4447-8520-4B59E75A67B1}"/>
              </a:ext>
            </a:extLst>
          </p:cNvPr>
          <p:cNvSpPr>
            <a:spLocks noGrp="1"/>
          </p:cNvSpPr>
          <p:nvPr>
            <p:ph idx="1"/>
          </p:nvPr>
        </p:nvSpPr>
        <p:spPr>
          <a:xfrm>
            <a:off x="1251678" y="1907627"/>
            <a:ext cx="10178322" cy="4413399"/>
          </a:xfrm>
        </p:spPr>
        <p:txBody>
          <a:bodyPr>
            <a:normAutofit/>
          </a:bodyPr>
          <a:lstStyle/>
          <a:p>
            <a:r>
              <a:rPr lang="en-US" sz="2800" dirty="0"/>
              <a:t>Penny oftentimes is not afraid to try new things or try a new way of doing something – even if it fails. She likes to make up her own way of doing things (creativity aspect).</a:t>
            </a:r>
          </a:p>
          <a:p>
            <a:r>
              <a:rPr lang="en-US" sz="2800" dirty="0"/>
              <a:t>She learns best in school when there is a song or dance/hand movements associated with what she’s learning.</a:t>
            </a:r>
          </a:p>
          <a:p>
            <a:pPr marL="0" indent="0">
              <a:buNone/>
            </a:pPr>
            <a:endParaRPr lang="en-US" sz="2800" dirty="0"/>
          </a:p>
        </p:txBody>
      </p:sp>
    </p:spTree>
    <p:extLst>
      <p:ext uri="{BB962C8B-B14F-4D97-AF65-F5344CB8AC3E}">
        <p14:creationId xmlns:p14="http://schemas.microsoft.com/office/powerpoint/2010/main" val="112613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8A61A-2C1E-1244-A4C4-FE140461499D}"/>
              </a:ext>
            </a:extLst>
          </p:cNvPr>
          <p:cNvSpPr>
            <a:spLocks noGrp="1"/>
          </p:cNvSpPr>
          <p:nvPr>
            <p:ph type="title"/>
          </p:nvPr>
        </p:nvSpPr>
        <p:spPr>
          <a:xfrm>
            <a:off x="1251678" y="382385"/>
            <a:ext cx="10178322" cy="836815"/>
          </a:xfrm>
        </p:spPr>
        <p:txBody>
          <a:bodyPr/>
          <a:lstStyle/>
          <a:p>
            <a:pPr algn="ctr"/>
            <a:r>
              <a:rPr lang="en-US" dirty="0"/>
              <a:t>Social-emotional Development</a:t>
            </a:r>
          </a:p>
        </p:txBody>
      </p:sp>
      <p:sp>
        <p:nvSpPr>
          <p:cNvPr id="3" name="Content Placeholder 2">
            <a:extLst>
              <a:ext uri="{FF2B5EF4-FFF2-40B4-BE49-F238E27FC236}">
                <a16:creationId xmlns:a16="http://schemas.microsoft.com/office/drawing/2014/main" id="{11CA7C7F-B3A0-C64D-BB07-CC94C4D26222}"/>
              </a:ext>
            </a:extLst>
          </p:cNvPr>
          <p:cNvSpPr>
            <a:spLocks noGrp="1"/>
          </p:cNvSpPr>
          <p:nvPr>
            <p:ph idx="1"/>
          </p:nvPr>
        </p:nvSpPr>
        <p:spPr>
          <a:xfrm>
            <a:off x="1251678" y="1613339"/>
            <a:ext cx="10178322" cy="4660392"/>
          </a:xfrm>
        </p:spPr>
        <p:txBody>
          <a:bodyPr/>
          <a:lstStyle/>
          <a:p>
            <a:pPr marL="0" indent="0" algn="ctr">
              <a:buNone/>
            </a:pPr>
            <a:r>
              <a:rPr lang="en-US" sz="2400" dirty="0"/>
              <a:t>*Social-emotional development involves changes in the way that we connect with others and understand both our own emotions and the emotions of others.</a:t>
            </a:r>
          </a:p>
          <a:p>
            <a:pPr marL="0" indent="0" algn="ctr">
              <a:buNone/>
            </a:pPr>
            <a:r>
              <a:rPr lang="en-US" sz="2400" dirty="0"/>
              <a:t>The arts enable children to not only better express emotions verbally, but also nonverbally. The arts give children an increased sense of cultural awareness and also increased self-worth and positive self-concept due to the opportunity for expression and valued creativity.</a:t>
            </a:r>
          </a:p>
          <a:p>
            <a:pPr marL="0" indent="0" algn="ctr">
              <a:buNone/>
            </a:pPr>
            <a:r>
              <a:rPr lang="en-US" sz="2400" dirty="0"/>
              <a:t>Involvement in the arts, especially from a young age, teaches children essential social skills like sharing, caring, and empathizing. Those with an arts background are also more aware and conscious of the body language and nonverbal emotions of others around them.</a:t>
            </a:r>
          </a:p>
          <a:p>
            <a:pPr marL="0" indent="0" algn="ctr">
              <a:buNone/>
            </a:pPr>
            <a:endParaRPr lang="en-US" dirty="0"/>
          </a:p>
        </p:txBody>
      </p:sp>
    </p:spTree>
    <p:extLst>
      <p:ext uri="{BB962C8B-B14F-4D97-AF65-F5344CB8AC3E}">
        <p14:creationId xmlns:p14="http://schemas.microsoft.com/office/powerpoint/2010/main" val="92142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5212B-B755-A044-AF02-CB618B9EFC95}"/>
              </a:ext>
            </a:extLst>
          </p:cNvPr>
          <p:cNvSpPr>
            <a:spLocks noGrp="1"/>
          </p:cNvSpPr>
          <p:nvPr>
            <p:ph type="title"/>
          </p:nvPr>
        </p:nvSpPr>
        <p:spPr/>
        <p:txBody>
          <a:bodyPr/>
          <a:lstStyle/>
          <a:p>
            <a:pPr algn="ctr"/>
            <a:r>
              <a:rPr lang="en-US" dirty="0"/>
              <a:t>Social-emotional Development in Penny</a:t>
            </a:r>
          </a:p>
        </p:txBody>
      </p:sp>
      <p:sp>
        <p:nvSpPr>
          <p:cNvPr id="3" name="Content Placeholder 2">
            <a:extLst>
              <a:ext uri="{FF2B5EF4-FFF2-40B4-BE49-F238E27FC236}">
                <a16:creationId xmlns:a16="http://schemas.microsoft.com/office/drawing/2014/main" id="{9BF66288-5CCD-8B4A-B9FA-84002111BA3C}"/>
              </a:ext>
            </a:extLst>
          </p:cNvPr>
          <p:cNvSpPr>
            <a:spLocks noGrp="1"/>
          </p:cNvSpPr>
          <p:nvPr>
            <p:ph idx="1"/>
          </p:nvPr>
        </p:nvSpPr>
        <p:spPr>
          <a:xfrm>
            <a:off x="1251678" y="1874517"/>
            <a:ext cx="10178322" cy="4005075"/>
          </a:xfrm>
        </p:spPr>
        <p:txBody>
          <a:bodyPr>
            <a:normAutofit/>
          </a:bodyPr>
          <a:lstStyle/>
          <a:p>
            <a:r>
              <a:rPr lang="en-US" sz="2800" dirty="0"/>
              <a:t>Penny enjoys making up dances or drawing pictures when she is very happy or very sad.</a:t>
            </a:r>
          </a:p>
          <a:p>
            <a:r>
              <a:rPr lang="en-US" sz="2800" dirty="0"/>
              <a:t>Penny has friends in her class at school, but also has friends in her dance class from other schools/neighborhoods.</a:t>
            </a:r>
          </a:p>
          <a:p>
            <a:pPr marL="0" indent="0">
              <a:buNone/>
            </a:pPr>
            <a:endParaRPr lang="en-US" sz="2800" dirty="0"/>
          </a:p>
        </p:txBody>
      </p:sp>
    </p:spTree>
    <p:extLst>
      <p:ext uri="{BB962C8B-B14F-4D97-AF65-F5344CB8AC3E}">
        <p14:creationId xmlns:p14="http://schemas.microsoft.com/office/powerpoint/2010/main" val="1155925227"/>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2891</TotalTime>
  <Words>1112</Words>
  <Application>Microsoft Macintosh PowerPoint</Application>
  <PresentationFormat>Widescreen</PresentationFormat>
  <Paragraphs>78</Paragraphs>
  <Slides>14</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Gill Sans MT</vt:lpstr>
      <vt:lpstr>Impact</vt:lpstr>
      <vt:lpstr>Badge</vt:lpstr>
      <vt:lpstr>The Arts and Child Development</vt:lpstr>
      <vt:lpstr>Scenario</vt:lpstr>
      <vt:lpstr>Research Questions</vt:lpstr>
      <vt:lpstr>Physical Development</vt:lpstr>
      <vt:lpstr>Physical Development in Penny</vt:lpstr>
      <vt:lpstr>Cognitive Development</vt:lpstr>
      <vt:lpstr>Cognitive development in Penny</vt:lpstr>
      <vt:lpstr>Social-emotional Development</vt:lpstr>
      <vt:lpstr>Social-emotional Development in Penny</vt:lpstr>
      <vt:lpstr>Behavioral development</vt:lpstr>
      <vt:lpstr>Behavioral Development in Penny</vt:lpstr>
      <vt:lpstr>Psychosocial Development</vt:lpstr>
      <vt:lpstr>Psychosocial Development in Penny</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Arts and Child Development</dc:title>
  <dc:creator>Morgan Armiger</dc:creator>
  <cp:lastModifiedBy>Morgan Armiger</cp:lastModifiedBy>
  <cp:revision>39</cp:revision>
  <dcterms:created xsi:type="dcterms:W3CDTF">2019-04-02T02:11:47Z</dcterms:created>
  <dcterms:modified xsi:type="dcterms:W3CDTF">2019-04-04T02:23:34Z</dcterms:modified>
</cp:coreProperties>
</file>