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1" r:id="rId5"/>
    <p:sldId id="258"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11/28/2016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11/28/2016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11/28/2016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11/28/2016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11/28/2016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Fall 2016 </a:t>
            </a:r>
            <a:r>
              <a:rPr lang="en-US" dirty="0" smtClean="0"/>
              <a:t>PBL</a:t>
            </a:r>
            <a:r>
              <a:rPr lang="en-US" sz="4400" dirty="0" smtClean="0"/>
              <a:t>S</a:t>
            </a:r>
            <a:endParaRPr lang="en-US" sz="4400" dirty="0"/>
          </a:p>
        </p:txBody>
      </p:sp>
      <p:sp>
        <p:nvSpPr>
          <p:cNvPr id="3" name="Subtitle 2"/>
          <p:cNvSpPr>
            <a:spLocks noGrp="1"/>
          </p:cNvSpPr>
          <p:nvPr>
            <p:ph type="subTitle" idx="1"/>
          </p:nvPr>
        </p:nvSpPr>
        <p:spPr/>
        <p:txBody>
          <a:bodyPr>
            <a:normAutofit fontScale="92500" lnSpcReduction="20000"/>
          </a:bodyPr>
          <a:lstStyle/>
          <a:p>
            <a:r>
              <a:rPr lang="en-US" dirty="0" smtClean="0"/>
              <a:t>Angela Brickhouse Harris</a:t>
            </a:r>
          </a:p>
          <a:p>
            <a:r>
              <a:rPr lang="en-US" dirty="0" smtClean="0"/>
              <a:t>December 3, 2016</a:t>
            </a:r>
            <a:endParaRPr lang="en-US" dirty="0"/>
          </a:p>
        </p:txBody>
      </p:sp>
    </p:spTree>
    <p:extLst>
      <p:ext uri="{BB962C8B-B14F-4D97-AF65-F5344CB8AC3E}">
        <p14:creationId xmlns:p14="http://schemas.microsoft.com/office/powerpoint/2010/main" val="348998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Project Based Learning for 504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Title</a:t>
            </a:r>
            <a:r>
              <a:rPr lang="en-US" dirty="0" smtClean="0"/>
              <a:t>: </a:t>
            </a:r>
            <a:r>
              <a:rPr lang="en-US" dirty="0"/>
              <a:t>Increasing parent involvement at PTA and SFEC (School and Family Engagement Committee) events</a:t>
            </a:r>
            <a:r>
              <a:rPr lang="en-US" dirty="0" smtClean="0"/>
              <a:t>.</a:t>
            </a:r>
          </a:p>
          <a:p>
            <a:r>
              <a:rPr lang="en-US" b="1" dirty="0" smtClean="0"/>
              <a:t>Explanation of Project</a:t>
            </a:r>
            <a:r>
              <a:rPr lang="en-US" dirty="0" smtClean="0"/>
              <a:t>: </a:t>
            </a:r>
            <a:r>
              <a:rPr lang="en-US" dirty="0"/>
              <a:t>I will work with my building principal, associate principal, Title 1 Reading teacher, Family Advocate and PTA president to brainstorm ideas for ways for us to increase parent involvement at our PTA and SFEC events. I will ask teachers and staff </a:t>
            </a:r>
            <a:r>
              <a:rPr lang="en-US" dirty="0" smtClean="0"/>
              <a:t>for ways </a:t>
            </a:r>
            <a:r>
              <a:rPr lang="en-US" dirty="0"/>
              <a:t>that they feel we can increase our parent involvement at our after school events. </a:t>
            </a:r>
            <a:endParaRPr lang="en-US" dirty="0" smtClean="0"/>
          </a:p>
          <a:p>
            <a:r>
              <a:rPr lang="en-US" b="1" dirty="0" smtClean="0"/>
              <a:t>Related NELP Standards</a:t>
            </a:r>
          </a:p>
          <a:p>
            <a:pPr lvl="1"/>
            <a:r>
              <a:rPr lang="en-US" dirty="0"/>
              <a:t>Standard Three: Equity and Cultural Leadership</a:t>
            </a:r>
          </a:p>
          <a:p>
            <a:pPr lvl="2"/>
            <a:r>
              <a:rPr lang="en-US" dirty="0"/>
              <a:t>Element 3.4 (Supportive School Community</a:t>
            </a:r>
            <a:r>
              <a:rPr lang="en-US" dirty="0" smtClean="0"/>
              <a:t>)</a:t>
            </a:r>
            <a:endParaRPr lang="en-US" dirty="0"/>
          </a:p>
          <a:p>
            <a:pPr lvl="1"/>
            <a:r>
              <a:rPr lang="en-US" dirty="0"/>
              <a:t>Standard Five: Community and External Leadership</a:t>
            </a:r>
          </a:p>
          <a:p>
            <a:pPr lvl="2"/>
            <a:r>
              <a:rPr lang="en-US" dirty="0"/>
              <a:t>Element 5.1 (Communication) </a:t>
            </a:r>
          </a:p>
          <a:p>
            <a:pPr lvl="2"/>
            <a:r>
              <a:rPr lang="en-US" dirty="0" smtClean="0"/>
              <a:t>Element </a:t>
            </a:r>
            <a:r>
              <a:rPr lang="en-US" dirty="0"/>
              <a:t>5.2 (Engagement) </a:t>
            </a:r>
          </a:p>
          <a:p>
            <a:pPr lvl="2"/>
            <a:r>
              <a:rPr lang="en-US" dirty="0" smtClean="0"/>
              <a:t>Element </a:t>
            </a:r>
            <a:r>
              <a:rPr lang="en-US" dirty="0"/>
              <a:t>5.3 (Partnerships) </a:t>
            </a:r>
          </a:p>
          <a:p>
            <a:pPr lvl="2"/>
            <a:r>
              <a:rPr lang="en-US" dirty="0"/>
              <a:t>Element 5.4 (Advocacy)</a:t>
            </a:r>
          </a:p>
        </p:txBody>
      </p:sp>
    </p:spTree>
    <p:extLst>
      <p:ext uri="{BB962C8B-B14F-4D97-AF65-F5344CB8AC3E}">
        <p14:creationId xmlns:p14="http://schemas.microsoft.com/office/powerpoint/2010/main" val="2060329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Ways I supported the PBL</a:t>
            </a:r>
            <a:endParaRPr lang="en-US" dirty="0"/>
          </a:p>
        </p:txBody>
      </p:sp>
      <p:sp>
        <p:nvSpPr>
          <p:cNvPr id="3" name="Content Placeholder 2"/>
          <p:cNvSpPr>
            <a:spLocks noGrp="1"/>
          </p:cNvSpPr>
          <p:nvPr>
            <p:ph idx="1"/>
          </p:nvPr>
        </p:nvSpPr>
        <p:spPr/>
        <p:txBody>
          <a:bodyPr/>
          <a:lstStyle/>
          <a:p>
            <a:r>
              <a:rPr lang="en-US" dirty="0" smtClean="0"/>
              <a:t>Meet with my principal, Family Advocate, Title 1 Reading Teacher and PTA President on a monthly basis </a:t>
            </a:r>
          </a:p>
          <a:p>
            <a:r>
              <a:rPr lang="en-US" dirty="0" smtClean="0"/>
              <a:t>Challenged my principal to make weekly and night before phone calls about PTA and SFEC Events. </a:t>
            </a:r>
          </a:p>
          <a:p>
            <a:r>
              <a:rPr lang="en-US" dirty="0" smtClean="0"/>
              <a:t>Helped my Title 1 Reading teacher and PTA President create more inviting PTA and SFEC event flyers. </a:t>
            </a:r>
            <a:endParaRPr lang="en-US" dirty="0"/>
          </a:p>
        </p:txBody>
      </p:sp>
    </p:spTree>
    <p:extLst>
      <p:ext uri="{BB962C8B-B14F-4D97-AF65-F5344CB8AC3E}">
        <p14:creationId xmlns:p14="http://schemas.microsoft.com/office/powerpoint/2010/main" val="221305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99827718"/>
              </p:ext>
            </p:extLst>
          </p:nvPr>
        </p:nvGraphicFramePr>
        <p:xfrm>
          <a:off x="772732" y="321973"/>
          <a:ext cx="10470523" cy="6201302"/>
        </p:xfrm>
        <a:graphic>
          <a:graphicData uri="http://schemas.openxmlformats.org/drawingml/2006/table">
            <a:tbl>
              <a:tblPr>
                <a:tableStyleId>{5C22544A-7EE6-4342-B048-85BDC9FD1C3A}</a:tableStyleId>
              </a:tblPr>
              <a:tblGrid>
                <a:gridCol w="3624412"/>
                <a:gridCol w="3641192"/>
                <a:gridCol w="3204919"/>
              </a:tblGrid>
              <a:tr h="361209">
                <a:tc gridSpan="3">
                  <a:txBody>
                    <a:bodyPr/>
                    <a:lstStyle/>
                    <a:p>
                      <a:pPr marL="0" marR="0" algn="ctr">
                        <a:lnSpc>
                          <a:spcPct val="115000"/>
                        </a:lnSpc>
                        <a:spcBef>
                          <a:spcPts val="0"/>
                        </a:spcBef>
                        <a:spcAft>
                          <a:spcPts val="0"/>
                        </a:spcAft>
                      </a:pPr>
                      <a:r>
                        <a:rPr lang="en-US" sz="2000" b="1" dirty="0">
                          <a:effectLst/>
                        </a:rPr>
                        <a:t>Fall 2016 Ward ES Events</a:t>
                      </a:r>
                      <a:endParaRPr lang="en-US" sz="2000" b="1" dirty="0">
                        <a:solidFill>
                          <a:srgbClr val="000000"/>
                        </a:solidFill>
                        <a:effectLst/>
                        <a:latin typeface="Arial" panose="020B0604020202020204" pitchFamily="34" charset="0"/>
                        <a:ea typeface="Arial" panose="020B0604020202020204" pitchFamily="34" charset="0"/>
                      </a:endParaRPr>
                    </a:p>
                  </a:txBody>
                  <a:tcPr marL="44113" marR="44113" marT="44113" marB="44113"/>
                </a:tc>
                <a:tc hMerge="1">
                  <a:txBody>
                    <a:bodyPr/>
                    <a:lstStyle/>
                    <a:p>
                      <a:endParaRPr lang="en-US"/>
                    </a:p>
                  </a:txBody>
                  <a:tcPr/>
                </a:tc>
                <a:tc hMerge="1">
                  <a:txBody>
                    <a:bodyPr/>
                    <a:lstStyle/>
                    <a:p>
                      <a:endParaRPr lang="en-US"/>
                    </a:p>
                  </a:txBody>
                  <a:tcPr/>
                </a:tc>
              </a:tr>
              <a:tr h="531219">
                <a:tc>
                  <a:txBody>
                    <a:bodyPr/>
                    <a:lstStyle/>
                    <a:p>
                      <a:pPr marL="0" marR="0" algn="ctr">
                        <a:lnSpc>
                          <a:spcPct val="115000"/>
                        </a:lnSpc>
                        <a:spcBef>
                          <a:spcPts val="0"/>
                        </a:spcBef>
                        <a:spcAft>
                          <a:spcPts val="0"/>
                        </a:spcAft>
                      </a:pPr>
                      <a:r>
                        <a:rPr lang="en-US" sz="1800" b="1" i="1" dirty="0">
                          <a:effectLst/>
                        </a:rPr>
                        <a:t>Date/Time</a:t>
                      </a:r>
                      <a:endParaRPr lang="en-US" sz="1800" b="1" i="1"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gn="ctr">
                        <a:lnSpc>
                          <a:spcPct val="115000"/>
                        </a:lnSpc>
                        <a:spcBef>
                          <a:spcPts val="0"/>
                        </a:spcBef>
                        <a:spcAft>
                          <a:spcPts val="0"/>
                        </a:spcAft>
                      </a:pPr>
                      <a:r>
                        <a:rPr lang="en-US" sz="1800" b="1" i="1" dirty="0">
                          <a:effectLst/>
                        </a:rPr>
                        <a:t>Event</a:t>
                      </a:r>
                      <a:endParaRPr lang="en-US" sz="1800" b="1" i="1"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gn="ctr">
                        <a:lnSpc>
                          <a:spcPct val="115000"/>
                        </a:lnSpc>
                        <a:spcBef>
                          <a:spcPts val="0"/>
                        </a:spcBef>
                        <a:spcAft>
                          <a:spcPts val="0"/>
                        </a:spcAft>
                      </a:pPr>
                      <a:r>
                        <a:rPr lang="en-US" sz="1800" b="1" i="1" dirty="0">
                          <a:effectLst/>
                        </a:rPr>
                        <a:t># of parents/families attended</a:t>
                      </a:r>
                      <a:endParaRPr lang="en-US" sz="1800" b="1" i="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1085253">
                <a:tc>
                  <a:txBody>
                    <a:bodyPr/>
                    <a:lstStyle/>
                    <a:p>
                      <a:pPr marL="0" marR="0">
                        <a:lnSpc>
                          <a:spcPct val="115000"/>
                        </a:lnSpc>
                        <a:spcBef>
                          <a:spcPts val="0"/>
                        </a:spcBef>
                        <a:spcAft>
                          <a:spcPts val="0"/>
                        </a:spcAft>
                      </a:pPr>
                      <a:r>
                        <a:rPr lang="en-US" sz="1400" dirty="0">
                          <a:effectLst/>
                        </a:rPr>
                        <a:t>Thursday, 9/15 @5:00 pm </a:t>
                      </a:r>
                    </a:p>
                    <a:p>
                      <a:pPr marL="0" marR="0">
                        <a:lnSpc>
                          <a:spcPct val="115000"/>
                        </a:lnSpc>
                        <a:spcBef>
                          <a:spcPts val="0"/>
                        </a:spcBef>
                        <a:spcAft>
                          <a:spcPts val="0"/>
                        </a:spcAft>
                      </a:pPr>
                      <a:r>
                        <a:rPr lang="en-US" sz="1400" dirty="0">
                          <a:effectLst/>
                        </a:rPr>
                        <a:t> </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PTA/SFEC meeting</a:t>
                      </a:r>
                    </a:p>
                    <a:p>
                      <a:pPr marL="0" marR="0">
                        <a:lnSpc>
                          <a:spcPct val="115000"/>
                        </a:lnSpc>
                        <a:spcBef>
                          <a:spcPts val="0"/>
                        </a:spcBef>
                        <a:spcAft>
                          <a:spcPts val="0"/>
                        </a:spcAft>
                      </a:pPr>
                      <a:r>
                        <a:rPr lang="en-US" sz="1400" dirty="0">
                          <a:effectLst/>
                        </a:rPr>
                        <a:t>-Discuss upcoming events, voting on PTA board members </a:t>
                      </a:r>
                    </a:p>
                    <a:p>
                      <a:pPr marL="0" marR="0">
                        <a:lnSpc>
                          <a:spcPct val="115000"/>
                        </a:lnSpc>
                        <a:spcBef>
                          <a:spcPts val="0"/>
                        </a:spcBef>
                        <a:spcAft>
                          <a:spcPts val="0"/>
                        </a:spcAft>
                      </a:pPr>
                      <a:r>
                        <a:rPr lang="en-US" sz="1400" dirty="0">
                          <a:effectLst/>
                        </a:rPr>
                        <a:t> </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Adults- 75</a:t>
                      </a:r>
                    </a:p>
                    <a:p>
                      <a:pPr marL="0" marR="0">
                        <a:lnSpc>
                          <a:spcPct val="115000"/>
                        </a:lnSpc>
                        <a:spcBef>
                          <a:spcPts val="0"/>
                        </a:spcBef>
                        <a:spcAft>
                          <a:spcPts val="0"/>
                        </a:spcAft>
                      </a:pPr>
                      <a:r>
                        <a:rPr lang="en-US" sz="1400" dirty="0">
                          <a:effectLst/>
                        </a:rPr>
                        <a:t>Children- 62</a:t>
                      </a:r>
                    </a:p>
                    <a:p>
                      <a:pPr marL="0" marR="0">
                        <a:lnSpc>
                          <a:spcPct val="115000"/>
                        </a:lnSpc>
                        <a:spcBef>
                          <a:spcPts val="0"/>
                        </a:spcBef>
                        <a:spcAft>
                          <a:spcPts val="0"/>
                        </a:spcAft>
                      </a:pPr>
                      <a:r>
                        <a:rPr lang="en-US" sz="1400" b="1" dirty="0">
                          <a:effectLst/>
                        </a:rPr>
                        <a:t>Total-137</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735229">
                <a:tc>
                  <a:txBody>
                    <a:bodyPr/>
                    <a:lstStyle/>
                    <a:p>
                      <a:pPr marL="0" marR="0">
                        <a:lnSpc>
                          <a:spcPct val="115000"/>
                        </a:lnSpc>
                        <a:spcBef>
                          <a:spcPts val="0"/>
                        </a:spcBef>
                        <a:spcAft>
                          <a:spcPts val="0"/>
                        </a:spcAft>
                      </a:pPr>
                      <a:r>
                        <a:rPr lang="en-US" sz="1400" dirty="0">
                          <a:effectLst/>
                        </a:rPr>
                        <a:t>Thursday, 9/15 @ 6:00 pm</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PTA Back to School Night</a:t>
                      </a:r>
                    </a:p>
                    <a:p>
                      <a:pPr marL="0" marR="0">
                        <a:lnSpc>
                          <a:spcPct val="115000"/>
                        </a:lnSpc>
                        <a:spcBef>
                          <a:spcPts val="0"/>
                        </a:spcBef>
                        <a:spcAft>
                          <a:spcPts val="0"/>
                        </a:spcAft>
                      </a:pPr>
                      <a:r>
                        <a:rPr lang="en-US" sz="1400" dirty="0">
                          <a:effectLst/>
                        </a:rPr>
                        <a:t>-Parents meet teachers </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Adults-191</a:t>
                      </a:r>
                    </a:p>
                    <a:p>
                      <a:pPr marL="0" marR="0">
                        <a:lnSpc>
                          <a:spcPct val="115000"/>
                        </a:lnSpc>
                        <a:spcBef>
                          <a:spcPts val="0"/>
                        </a:spcBef>
                        <a:spcAft>
                          <a:spcPts val="0"/>
                        </a:spcAft>
                      </a:pPr>
                      <a:r>
                        <a:rPr lang="en-US" sz="1400" dirty="0">
                          <a:effectLst/>
                        </a:rPr>
                        <a:t>Children- 195</a:t>
                      </a:r>
                      <a:br>
                        <a:rPr lang="en-US" sz="1400" dirty="0">
                          <a:effectLst/>
                        </a:rPr>
                      </a:br>
                      <a:r>
                        <a:rPr lang="en-US" sz="1400" b="1" dirty="0">
                          <a:effectLst/>
                        </a:rPr>
                        <a:t>Total- 374</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735229">
                <a:tc>
                  <a:txBody>
                    <a:bodyPr/>
                    <a:lstStyle/>
                    <a:p>
                      <a:pPr marL="0" marR="0">
                        <a:lnSpc>
                          <a:spcPct val="115000"/>
                        </a:lnSpc>
                        <a:spcBef>
                          <a:spcPts val="0"/>
                        </a:spcBef>
                        <a:spcAft>
                          <a:spcPts val="0"/>
                        </a:spcAft>
                      </a:pPr>
                      <a:r>
                        <a:rPr lang="en-US" sz="1400">
                          <a:effectLst/>
                        </a:rPr>
                        <a:t>Friday, 10/14 @ 6:00 pm</a:t>
                      </a:r>
                      <a:endParaRPr lang="en-US" sz="140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Accreditation Celebration</a:t>
                      </a:r>
                    </a:p>
                    <a:p>
                      <a:pPr marL="0" marR="0">
                        <a:lnSpc>
                          <a:spcPct val="115000"/>
                        </a:lnSpc>
                        <a:spcBef>
                          <a:spcPts val="0"/>
                        </a:spcBef>
                        <a:spcAft>
                          <a:spcPts val="0"/>
                        </a:spcAft>
                      </a:pPr>
                      <a:r>
                        <a:rPr lang="en-US" sz="1400" dirty="0">
                          <a:effectLst/>
                        </a:rPr>
                        <a:t>-Celebrating our school being fully accredited.  </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Adults- 49 </a:t>
                      </a:r>
                    </a:p>
                    <a:p>
                      <a:pPr marL="0" marR="0">
                        <a:lnSpc>
                          <a:spcPct val="115000"/>
                        </a:lnSpc>
                        <a:spcBef>
                          <a:spcPts val="0"/>
                        </a:spcBef>
                        <a:spcAft>
                          <a:spcPts val="0"/>
                        </a:spcAft>
                      </a:pPr>
                      <a:r>
                        <a:rPr lang="en-US" sz="1400" dirty="0">
                          <a:effectLst/>
                        </a:rPr>
                        <a:t>Children- 63</a:t>
                      </a:r>
                    </a:p>
                    <a:p>
                      <a:pPr marL="0" marR="0">
                        <a:lnSpc>
                          <a:spcPct val="115000"/>
                        </a:lnSpc>
                        <a:spcBef>
                          <a:spcPts val="0"/>
                        </a:spcBef>
                        <a:spcAft>
                          <a:spcPts val="0"/>
                        </a:spcAft>
                      </a:pPr>
                      <a:r>
                        <a:rPr lang="en-US" sz="1400" b="1" dirty="0">
                          <a:effectLst/>
                        </a:rPr>
                        <a:t>Total- 112</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735229">
                <a:tc>
                  <a:txBody>
                    <a:bodyPr/>
                    <a:lstStyle/>
                    <a:p>
                      <a:pPr marL="0" marR="0">
                        <a:lnSpc>
                          <a:spcPct val="115000"/>
                        </a:lnSpc>
                        <a:spcBef>
                          <a:spcPts val="0"/>
                        </a:spcBef>
                        <a:spcAft>
                          <a:spcPts val="0"/>
                        </a:spcAft>
                      </a:pPr>
                      <a:r>
                        <a:rPr lang="en-US" sz="1400">
                          <a:effectLst/>
                        </a:rPr>
                        <a:t>Thursday, 10/20 @ 5:00 pm</a:t>
                      </a:r>
                      <a:endParaRPr lang="en-US" sz="140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SFEC Literacy Workshop</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Adults- 25</a:t>
                      </a:r>
                    </a:p>
                    <a:p>
                      <a:pPr marL="0" marR="0">
                        <a:lnSpc>
                          <a:spcPct val="115000"/>
                        </a:lnSpc>
                        <a:spcBef>
                          <a:spcPts val="0"/>
                        </a:spcBef>
                        <a:spcAft>
                          <a:spcPts val="0"/>
                        </a:spcAft>
                      </a:pPr>
                      <a:r>
                        <a:rPr lang="en-US" sz="1400" dirty="0">
                          <a:effectLst/>
                        </a:rPr>
                        <a:t>Children-28</a:t>
                      </a:r>
                    </a:p>
                    <a:p>
                      <a:pPr marL="0" marR="0">
                        <a:lnSpc>
                          <a:spcPct val="115000"/>
                        </a:lnSpc>
                        <a:spcBef>
                          <a:spcPts val="0"/>
                        </a:spcBef>
                        <a:spcAft>
                          <a:spcPts val="0"/>
                        </a:spcAft>
                      </a:pPr>
                      <a:r>
                        <a:rPr lang="en-US" sz="1400" b="1" dirty="0">
                          <a:effectLst/>
                        </a:rPr>
                        <a:t>Total-53</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735229">
                <a:tc>
                  <a:txBody>
                    <a:bodyPr/>
                    <a:lstStyle/>
                    <a:p>
                      <a:pPr marL="0" marR="0">
                        <a:lnSpc>
                          <a:spcPct val="115000"/>
                        </a:lnSpc>
                        <a:spcBef>
                          <a:spcPts val="0"/>
                        </a:spcBef>
                        <a:spcAft>
                          <a:spcPts val="0"/>
                        </a:spcAft>
                      </a:pPr>
                      <a:r>
                        <a:rPr lang="en-US" sz="1400">
                          <a:effectLst/>
                        </a:rPr>
                        <a:t>Thursday, 10/20 @ 6:00 pm</a:t>
                      </a:r>
                      <a:endParaRPr lang="en-US" sz="140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PTA Meeting 2nd/4th Perform</a:t>
                      </a:r>
                      <a:endParaRPr lang="en-US" sz="1400" dirty="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Adults- 33</a:t>
                      </a:r>
                    </a:p>
                    <a:p>
                      <a:pPr marL="0" marR="0">
                        <a:lnSpc>
                          <a:spcPct val="115000"/>
                        </a:lnSpc>
                        <a:spcBef>
                          <a:spcPts val="0"/>
                        </a:spcBef>
                        <a:spcAft>
                          <a:spcPts val="0"/>
                        </a:spcAft>
                      </a:pPr>
                      <a:r>
                        <a:rPr lang="en-US" sz="1400" dirty="0">
                          <a:effectLst/>
                        </a:rPr>
                        <a:t>Children- 275</a:t>
                      </a:r>
                    </a:p>
                    <a:p>
                      <a:pPr marL="0" marR="0">
                        <a:lnSpc>
                          <a:spcPct val="115000"/>
                        </a:lnSpc>
                        <a:spcBef>
                          <a:spcPts val="0"/>
                        </a:spcBef>
                        <a:spcAft>
                          <a:spcPts val="0"/>
                        </a:spcAft>
                      </a:pPr>
                      <a:r>
                        <a:rPr lang="en-US" sz="1400" b="1" dirty="0">
                          <a:effectLst/>
                        </a:rPr>
                        <a:t>Total- 308 </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r h="735229">
                <a:tc>
                  <a:txBody>
                    <a:bodyPr/>
                    <a:lstStyle/>
                    <a:p>
                      <a:pPr marL="0" marR="0">
                        <a:lnSpc>
                          <a:spcPct val="115000"/>
                        </a:lnSpc>
                        <a:spcBef>
                          <a:spcPts val="0"/>
                        </a:spcBef>
                        <a:spcAft>
                          <a:spcPts val="0"/>
                        </a:spcAft>
                      </a:pPr>
                      <a:r>
                        <a:rPr lang="en-US" sz="1400">
                          <a:effectLst/>
                        </a:rPr>
                        <a:t>Monday, 11/28/16 @ 7:20 am</a:t>
                      </a:r>
                      <a:endParaRPr lang="en-US" sz="140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a:effectLst/>
                        </a:rPr>
                        <a:t>WARD DUDES Breakfast with Dads</a:t>
                      </a:r>
                      <a:endParaRPr lang="en-US" sz="1400">
                        <a:solidFill>
                          <a:srgbClr val="000000"/>
                        </a:solidFill>
                        <a:effectLst/>
                        <a:latin typeface="Arial" panose="020B0604020202020204" pitchFamily="34" charset="0"/>
                        <a:ea typeface="Arial" panose="020B0604020202020204" pitchFamily="34" charset="0"/>
                      </a:endParaRPr>
                    </a:p>
                  </a:txBody>
                  <a:tcPr marL="44113" marR="44113" marT="44113" marB="44113"/>
                </a:tc>
                <a:tc>
                  <a:txBody>
                    <a:bodyPr/>
                    <a:lstStyle/>
                    <a:p>
                      <a:pPr marL="0" marR="0">
                        <a:lnSpc>
                          <a:spcPct val="115000"/>
                        </a:lnSpc>
                        <a:spcBef>
                          <a:spcPts val="0"/>
                        </a:spcBef>
                        <a:spcAft>
                          <a:spcPts val="0"/>
                        </a:spcAft>
                      </a:pPr>
                      <a:r>
                        <a:rPr lang="en-US" sz="1400" dirty="0">
                          <a:effectLst/>
                        </a:rPr>
                        <a:t>Adults- 51</a:t>
                      </a:r>
                    </a:p>
                    <a:p>
                      <a:pPr marL="0" marR="0">
                        <a:lnSpc>
                          <a:spcPct val="115000"/>
                        </a:lnSpc>
                        <a:spcBef>
                          <a:spcPts val="0"/>
                        </a:spcBef>
                        <a:spcAft>
                          <a:spcPts val="0"/>
                        </a:spcAft>
                      </a:pPr>
                      <a:r>
                        <a:rPr lang="en-US" sz="1400" dirty="0">
                          <a:effectLst/>
                        </a:rPr>
                        <a:t>Children- 47</a:t>
                      </a:r>
                    </a:p>
                    <a:p>
                      <a:pPr marL="0" marR="0">
                        <a:lnSpc>
                          <a:spcPct val="115000"/>
                        </a:lnSpc>
                        <a:spcBef>
                          <a:spcPts val="0"/>
                        </a:spcBef>
                        <a:spcAft>
                          <a:spcPts val="0"/>
                        </a:spcAft>
                      </a:pPr>
                      <a:r>
                        <a:rPr lang="en-US" sz="1400" b="1" dirty="0">
                          <a:effectLst/>
                        </a:rPr>
                        <a:t>Total- 98</a:t>
                      </a:r>
                      <a:endParaRPr lang="en-US" sz="1400" b="1" dirty="0">
                        <a:solidFill>
                          <a:srgbClr val="000000"/>
                        </a:solidFill>
                        <a:effectLst/>
                        <a:latin typeface="Arial" panose="020B0604020202020204" pitchFamily="34" charset="0"/>
                        <a:ea typeface="Arial" panose="020B0604020202020204" pitchFamily="34" charset="0"/>
                      </a:endParaRPr>
                    </a:p>
                  </a:txBody>
                  <a:tcPr marL="44113" marR="44113" marT="44113" marB="44113"/>
                </a:tc>
              </a:tr>
            </a:tbl>
          </a:graphicData>
        </a:graphic>
      </p:graphicFrame>
    </p:spTree>
    <p:extLst>
      <p:ext uri="{BB962C8B-B14F-4D97-AF65-F5344CB8AC3E}">
        <p14:creationId xmlns:p14="http://schemas.microsoft.com/office/powerpoint/2010/main" val="2468408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Based Learning</a:t>
            </a:r>
            <a:r>
              <a:rPr lang="en-US" dirty="0" smtClean="0"/>
              <a:t> for 509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Title</a:t>
            </a:r>
            <a:r>
              <a:rPr lang="en-US" dirty="0" smtClean="0"/>
              <a:t>: </a:t>
            </a:r>
            <a:r>
              <a:rPr lang="en-US" dirty="0"/>
              <a:t>Integrating literacy connections into Library, Art, Music and PE. </a:t>
            </a:r>
            <a:endParaRPr lang="en-US" dirty="0" smtClean="0"/>
          </a:p>
          <a:p>
            <a:r>
              <a:rPr lang="en-US" b="1" dirty="0" smtClean="0"/>
              <a:t>Explanation of Project</a:t>
            </a:r>
            <a:r>
              <a:rPr lang="en-US" dirty="0" smtClean="0"/>
              <a:t>: </a:t>
            </a:r>
            <a:r>
              <a:rPr lang="en-US" dirty="0"/>
              <a:t>I will work with each specialist teacher to increase literacy connections into their specific disciplines and </a:t>
            </a:r>
            <a:r>
              <a:rPr lang="en-US" dirty="0" smtClean="0"/>
              <a:t>lesson plans</a:t>
            </a:r>
            <a:r>
              <a:rPr lang="en-US" dirty="0"/>
              <a:t>. This could include creating word walls, helping to translate SOLs, exploring various literacy skills, etc. Our specialists have expressed concern with how they can appropriately incorporate grade level SOLs to help enhance teacher instruction. </a:t>
            </a:r>
            <a:endParaRPr lang="en-US" dirty="0" smtClean="0"/>
          </a:p>
          <a:p>
            <a:r>
              <a:rPr lang="en-US" b="1" dirty="0" smtClean="0"/>
              <a:t>Related NELP Standards</a:t>
            </a:r>
          </a:p>
          <a:p>
            <a:pPr lvl="1"/>
            <a:r>
              <a:rPr lang="en-US" dirty="0"/>
              <a:t>Standard One: Mission, Vision, and Core Values</a:t>
            </a:r>
          </a:p>
          <a:p>
            <a:pPr lvl="2"/>
            <a:r>
              <a:rPr lang="en-US" dirty="0"/>
              <a:t>Element 1.1 (Mission and Vision) </a:t>
            </a:r>
          </a:p>
          <a:p>
            <a:pPr lvl="2"/>
            <a:r>
              <a:rPr lang="en-US" dirty="0"/>
              <a:t>Element 1.3 (Support System) </a:t>
            </a:r>
          </a:p>
          <a:p>
            <a:pPr lvl="1"/>
            <a:r>
              <a:rPr lang="en-US" dirty="0"/>
              <a:t>Standard Four: Instructional Leadership</a:t>
            </a:r>
          </a:p>
          <a:p>
            <a:pPr lvl="2"/>
            <a:r>
              <a:rPr lang="en-US" dirty="0"/>
              <a:t>Element 4.1 (Learning System)</a:t>
            </a:r>
          </a:p>
          <a:p>
            <a:pPr lvl="2"/>
            <a:r>
              <a:rPr lang="en-US" dirty="0"/>
              <a:t>Element 4.2 (Instructional Practice) </a:t>
            </a:r>
          </a:p>
          <a:p>
            <a:pPr lvl="2"/>
            <a:r>
              <a:rPr lang="en-US" dirty="0"/>
              <a:t>Element 4.4 (Learning Supports) </a:t>
            </a:r>
            <a:endParaRPr lang="en-US" dirty="0" smtClean="0"/>
          </a:p>
          <a:p>
            <a:endParaRPr lang="en-US" dirty="0" smtClean="0"/>
          </a:p>
        </p:txBody>
      </p:sp>
    </p:spTree>
    <p:extLst>
      <p:ext uri="{BB962C8B-B14F-4D97-AF65-F5344CB8AC3E}">
        <p14:creationId xmlns:p14="http://schemas.microsoft.com/office/powerpoint/2010/main" val="3062066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Ways I supported the PBL</a:t>
            </a:r>
          </a:p>
        </p:txBody>
      </p:sp>
      <p:sp>
        <p:nvSpPr>
          <p:cNvPr id="3" name="Content Placeholder 2"/>
          <p:cNvSpPr>
            <a:spLocks noGrp="1"/>
          </p:cNvSpPr>
          <p:nvPr>
            <p:ph idx="1"/>
          </p:nvPr>
        </p:nvSpPr>
        <p:spPr/>
        <p:txBody>
          <a:bodyPr/>
          <a:lstStyle/>
          <a:p>
            <a:r>
              <a:rPr lang="en-US" dirty="0" smtClean="0"/>
              <a:t>Meet with my library, art, music and PE content specialist to discuss how we could better support them and how they could better support the school’s mission to remain accredited.</a:t>
            </a:r>
          </a:p>
          <a:p>
            <a:r>
              <a:rPr lang="en-US" dirty="0" smtClean="0"/>
              <a:t>We discussed the importance of cross-curricular integration.</a:t>
            </a:r>
          </a:p>
          <a:p>
            <a:r>
              <a:rPr lang="en-US" dirty="0" smtClean="0"/>
              <a:t>I helped each content specialist create a word wall.</a:t>
            </a:r>
          </a:p>
          <a:p>
            <a:r>
              <a:rPr lang="en-US" dirty="0" smtClean="0"/>
              <a:t>I created nine weeks pacing guide for each grade level and each content area for LAMP content specialist to refer to when creating their plans </a:t>
            </a:r>
          </a:p>
          <a:p>
            <a:r>
              <a:rPr lang="en-US" dirty="0" smtClean="0"/>
              <a:t>I review weekly/unit plans for content specialist to identify easy ways to integrate academic content. </a:t>
            </a:r>
            <a:endParaRPr lang="en-US" dirty="0"/>
          </a:p>
        </p:txBody>
      </p:sp>
    </p:spTree>
    <p:extLst>
      <p:ext uri="{BB962C8B-B14F-4D97-AF65-F5344CB8AC3E}">
        <p14:creationId xmlns:p14="http://schemas.microsoft.com/office/powerpoint/2010/main" val="87733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11369" y="463847"/>
            <a:ext cx="10238704" cy="5996147"/>
          </a:xfrm>
          <a:prstGeom prst="rect">
            <a:avLst/>
          </a:prstGeom>
        </p:spPr>
      </p:pic>
    </p:spTree>
    <p:extLst>
      <p:ext uri="{BB962C8B-B14F-4D97-AF65-F5344CB8AC3E}">
        <p14:creationId xmlns:p14="http://schemas.microsoft.com/office/powerpoint/2010/main" val="717351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21</TotalTime>
  <Words>549</Words>
  <Application>Microsoft Office PowerPoint</Application>
  <PresentationFormat>Widescreen</PresentationFormat>
  <Paragraphs>73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Garamond</vt:lpstr>
      <vt:lpstr>Savon</vt:lpstr>
      <vt:lpstr>Fall 2016 PBLS</vt:lpstr>
      <vt:lpstr>Project Based Learning for 504 </vt:lpstr>
      <vt:lpstr>Ways I supported the PBL</vt:lpstr>
      <vt:lpstr>PowerPoint Presentation</vt:lpstr>
      <vt:lpstr>Project Based Learning for 509 </vt:lpstr>
      <vt:lpstr>Ways I supported the PBL</vt:lpstr>
      <vt:lpstr>PowerPoint Presentation</vt:lpstr>
    </vt:vector>
  </TitlesOfParts>
  <Company>Henrico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2016 PBLs</dc:title>
  <dc:creator>Angela L. Brickhouse (albrickhouse)</dc:creator>
  <cp:lastModifiedBy>Angela L. Brickhouse (albrickhouse)</cp:lastModifiedBy>
  <cp:revision>9</cp:revision>
  <dcterms:created xsi:type="dcterms:W3CDTF">2016-11-19T15:09:50Z</dcterms:created>
  <dcterms:modified xsi:type="dcterms:W3CDTF">2016-11-28T21:53:05Z</dcterms:modified>
</cp:coreProperties>
</file>