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handoutMasterIdLst>
    <p:handoutMasterId r:id="rId20"/>
  </p:handoutMasterIdLst>
  <p:sldIdLst>
    <p:sldId id="256" r:id="rId2"/>
    <p:sldId id="262" r:id="rId3"/>
    <p:sldId id="257" r:id="rId4"/>
    <p:sldId id="269" r:id="rId5"/>
    <p:sldId id="270" r:id="rId6"/>
    <p:sldId id="274" r:id="rId7"/>
    <p:sldId id="260" r:id="rId8"/>
    <p:sldId id="271" r:id="rId9"/>
    <p:sldId id="261" r:id="rId10"/>
    <p:sldId id="275" r:id="rId11"/>
    <p:sldId id="268" r:id="rId12"/>
    <p:sldId id="264" r:id="rId13"/>
    <p:sldId id="273" r:id="rId14"/>
    <p:sldId id="276" r:id="rId15"/>
    <p:sldId id="265" r:id="rId16"/>
    <p:sldId id="272" r:id="rId17"/>
    <p:sldId id="266" r:id="rId18"/>
    <p:sldId id="277" r:id="rId1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162" d="100"/>
          <a:sy n="162" d="100"/>
        </p:scale>
        <p:origin x="-136"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DB6008AB-C0F4-46E5-9AD9-DE9B2338BB49}" type="datetimeFigureOut">
              <a:rPr lang="en-US" smtClean="0"/>
              <a:t>11/29/16</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5076C1F1-0CCB-4FB2-90CC-F7B5FEE78E96}" type="slidenum">
              <a:rPr lang="en-US" smtClean="0"/>
              <a:t>‹#›</a:t>
            </a:fld>
            <a:endParaRPr lang="en-US"/>
          </a:p>
        </p:txBody>
      </p:sp>
    </p:spTree>
    <p:extLst>
      <p:ext uri="{BB962C8B-B14F-4D97-AF65-F5344CB8AC3E}">
        <p14:creationId xmlns:p14="http://schemas.microsoft.com/office/powerpoint/2010/main" val="15636941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D0F954D-CD68-4809-9A7E-EA428E6063BB}" type="datetimeFigureOut">
              <a:rPr lang="en-US" smtClean="0"/>
              <a:t>11/29/16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263541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D0F954D-CD68-4809-9A7E-EA428E6063BB}" type="datetimeFigureOut">
              <a:rPr lang="en-US" smtClean="0"/>
              <a:t>11/29/16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31938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D0F954D-CD68-4809-9A7E-EA428E6063BB}" type="datetimeFigureOut">
              <a:rPr lang="en-US" smtClean="0"/>
              <a:t>11/29/16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3798770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D0F954D-CD68-4809-9A7E-EA428E6063BB}" type="datetimeFigureOut">
              <a:rPr lang="en-US" smtClean="0"/>
              <a:t>11/29/16</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161153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0F954D-CD68-4809-9A7E-EA428E6063BB}" type="datetimeFigureOut">
              <a:rPr lang="en-US" smtClean="0"/>
              <a:t>11/29/16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908054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0F954D-CD68-4809-9A7E-EA428E6063BB}" type="datetimeFigureOut">
              <a:rPr lang="en-US" smtClean="0"/>
              <a:t>11/29/16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2903393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0F954D-CD68-4809-9A7E-EA428E6063BB}" type="datetimeFigureOut">
              <a:rPr lang="en-US" smtClean="0"/>
              <a:t>11/29/16</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3432602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D0F954D-CD68-4809-9A7E-EA428E6063BB}" type="datetimeFigureOut">
              <a:rPr lang="en-US" smtClean="0"/>
              <a:t>11/29/16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3479511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D0F954D-CD68-4809-9A7E-EA428E6063BB}" type="datetimeFigureOut">
              <a:rPr lang="en-US" smtClean="0"/>
              <a:t>11/29/16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393214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0F954D-CD68-4809-9A7E-EA428E6063BB}" type="datetimeFigureOut">
              <a:rPr lang="en-US" smtClean="0"/>
              <a:t>11/29/16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336238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0F954D-CD68-4809-9A7E-EA428E6063BB}" type="datetimeFigureOut">
              <a:rPr lang="en-US" smtClean="0"/>
              <a:t>11/29/16</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429214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0F954D-CD68-4809-9A7E-EA428E6063BB}" type="datetimeFigureOut">
              <a:rPr lang="en-US" smtClean="0"/>
              <a:t>11/29/16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1496916085"/>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0F954D-CD68-4809-9A7E-EA428E6063BB}" type="datetimeFigureOut">
              <a:rPr lang="en-US" smtClean="0"/>
              <a:t>11/29/16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522876892"/>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0F954D-CD68-4809-9A7E-EA428E6063BB}" type="datetimeFigureOut">
              <a:rPr lang="en-US" smtClean="0"/>
              <a:t>11/29/16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2428061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F954D-CD68-4809-9A7E-EA428E6063BB}" type="datetimeFigureOut">
              <a:rPr lang="en-US" smtClean="0"/>
              <a:t>11/29/16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109102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D0F954D-CD68-4809-9A7E-EA428E6063BB}" type="datetimeFigureOut">
              <a:rPr lang="en-US" smtClean="0"/>
              <a:t>11/29/16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2561784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D0F954D-CD68-4809-9A7E-EA428E6063BB}" type="datetimeFigureOut">
              <a:rPr lang="en-US" smtClean="0"/>
              <a:t>11/29/16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54772A-7687-4647-8D3B-5CAC9D775A7A}" type="slidenum">
              <a:rPr lang="en-US" smtClean="0"/>
              <a:t>‹#›</a:t>
            </a:fld>
            <a:endParaRPr lang="en-US"/>
          </a:p>
        </p:txBody>
      </p:sp>
    </p:spTree>
    <p:extLst>
      <p:ext uri="{BB962C8B-B14F-4D97-AF65-F5344CB8AC3E}">
        <p14:creationId xmlns:p14="http://schemas.microsoft.com/office/powerpoint/2010/main" val="32899840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D0F954D-CD68-4809-9A7E-EA428E6063BB}" type="datetimeFigureOut">
              <a:rPr lang="en-US" smtClean="0"/>
              <a:t>11/29/16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F54772A-7687-4647-8D3B-5CAC9D775A7A}" type="slidenum">
              <a:rPr lang="en-US" smtClean="0"/>
              <a:t>‹#›</a:t>
            </a:fld>
            <a:endParaRPr lang="en-US"/>
          </a:p>
        </p:txBody>
      </p:sp>
    </p:spTree>
    <p:extLst>
      <p:ext uri="{BB962C8B-B14F-4D97-AF65-F5344CB8AC3E}">
        <p14:creationId xmlns:p14="http://schemas.microsoft.com/office/powerpoint/2010/main" val="417473635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Survey Project Part II</a:t>
            </a:r>
          </a:p>
        </p:txBody>
      </p:sp>
      <p:sp>
        <p:nvSpPr>
          <p:cNvPr id="3" name="Subtitle 2"/>
          <p:cNvSpPr>
            <a:spLocks noGrp="1"/>
          </p:cNvSpPr>
          <p:nvPr>
            <p:ph type="subTitle" idx="1"/>
          </p:nvPr>
        </p:nvSpPr>
        <p:spPr/>
        <p:txBody>
          <a:bodyPr>
            <a:normAutofit/>
          </a:bodyPr>
          <a:lstStyle/>
          <a:p>
            <a:r>
              <a:rPr lang="en-US" dirty="0"/>
              <a:t>By: Danyelle Hughes, Sara Jane Anderson, Sophia Defeo, and Brianna Efaw</a:t>
            </a:r>
          </a:p>
        </p:txBody>
      </p:sp>
    </p:spTree>
    <p:extLst>
      <p:ext uri="{BB962C8B-B14F-4D97-AF65-F5344CB8AC3E}">
        <p14:creationId xmlns:p14="http://schemas.microsoft.com/office/powerpoint/2010/main" val="10231072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 </a:t>
            </a:r>
          </a:p>
        </p:txBody>
      </p:sp>
      <p:sp>
        <p:nvSpPr>
          <p:cNvPr id="3" name="Content Placeholder 2"/>
          <p:cNvSpPr>
            <a:spLocks noGrp="1"/>
          </p:cNvSpPr>
          <p:nvPr>
            <p:ph idx="1"/>
          </p:nvPr>
        </p:nvSpPr>
        <p:spPr/>
        <p:txBody>
          <a:bodyPr>
            <a:normAutofit/>
          </a:bodyPr>
          <a:lstStyle/>
          <a:p>
            <a:r>
              <a:rPr lang="en-US" sz="2400" dirty="0"/>
              <a:t>In August 31% of voters reported that it was very important to them that the presidential candidates release their tax returns. Sociologists believe that tax returns are less important to college students. Does this sample support the claim? </a:t>
            </a:r>
          </a:p>
        </p:txBody>
      </p:sp>
    </p:spTree>
    <p:extLst>
      <p:ext uri="{BB962C8B-B14F-4D97-AF65-F5344CB8AC3E}">
        <p14:creationId xmlns:p14="http://schemas.microsoft.com/office/powerpoint/2010/main" val="1318177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 Steps  </a:t>
            </a:r>
          </a:p>
        </p:txBody>
      </p:sp>
      <p:sp>
        <p:nvSpPr>
          <p:cNvPr id="3" name="Content Placeholder 2"/>
          <p:cNvSpPr>
            <a:spLocks noGrp="1"/>
          </p:cNvSpPr>
          <p:nvPr>
            <p:ph sz="half" idx="1"/>
          </p:nvPr>
        </p:nvSpPr>
        <p:spPr/>
        <p:txBody>
          <a:bodyPr>
            <a:normAutofit/>
          </a:bodyPr>
          <a:lstStyle/>
          <a:p>
            <a:r>
              <a:rPr lang="en-US" sz="2400" dirty="0"/>
              <a:t>Population: All college students </a:t>
            </a:r>
          </a:p>
          <a:p>
            <a:r>
              <a:rPr lang="en-US" sz="2400" dirty="0"/>
              <a:t>Parameter: Proportion of college students who believe it is very important that presidential candidates release their tax returns</a:t>
            </a:r>
            <a:r>
              <a:rPr lang="en-US" sz="2800" dirty="0"/>
              <a:t>. </a:t>
            </a:r>
          </a:p>
        </p:txBody>
      </p:sp>
      <p:sp>
        <p:nvSpPr>
          <p:cNvPr id="4" name="Content Placeholder 3"/>
          <p:cNvSpPr>
            <a:spLocks noGrp="1"/>
          </p:cNvSpPr>
          <p:nvPr>
            <p:ph sz="half" idx="2"/>
          </p:nvPr>
        </p:nvSpPr>
        <p:spPr/>
        <p:txBody>
          <a:bodyPr>
            <a:normAutofit/>
          </a:bodyPr>
          <a:lstStyle/>
          <a:p>
            <a:r>
              <a:rPr lang="en-US" sz="2000" dirty="0"/>
              <a:t>P&lt;.31 Ha (Claim)</a:t>
            </a:r>
          </a:p>
          <a:p>
            <a:r>
              <a:rPr lang="en-US" sz="2000" dirty="0"/>
              <a:t>P≥ .31 Ho</a:t>
            </a:r>
          </a:p>
          <a:p>
            <a:endParaRPr lang="en-US" sz="2000" dirty="0"/>
          </a:p>
          <a:p>
            <a:pPr marL="0" indent="0">
              <a:buNone/>
            </a:pPr>
            <a:r>
              <a:rPr lang="en-US" sz="2000" dirty="0"/>
              <a:t>Test:</a:t>
            </a:r>
          </a:p>
          <a:p>
            <a:r>
              <a:rPr lang="en-US" sz="2000" dirty="0"/>
              <a:t>NP- 106(.31)= 32.86 = 33 people </a:t>
            </a:r>
          </a:p>
          <a:p>
            <a:r>
              <a:rPr lang="en-US" sz="2000" dirty="0"/>
              <a:t>N(1-P)= 106(1-.31) = 73.14= 73 people</a:t>
            </a:r>
          </a:p>
          <a:p>
            <a:r>
              <a:rPr lang="en-US" sz="2000" dirty="0"/>
              <a:t>1PropZTest is what we will use! </a:t>
            </a:r>
          </a:p>
        </p:txBody>
      </p:sp>
    </p:spTree>
    <p:extLst>
      <p:ext uri="{BB962C8B-B14F-4D97-AF65-F5344CB8AC3E}">
        <p14:creationId xmlns:p14="http://schemas.microsoft.com/office/powerpoint/2010/main" val="11844617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additive="base">
                                        <p:cTn id="2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 calcmode="lin" valueType="num">
                                      <p:cBhvr additive="base">
                                        <p:cTn id="3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 calcmode="lin" valueType="num">
                                      <p:cBhvr additive="base">
                                        <p:cTn id="4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 calcmode="lin" valueType="num">
                                      <p:cBhvr additive="base">
                                        <p:cTn id="4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4">
                                            <p:txEl>
                                              <p:pRg st="6" end="6"/>
                                            </p:txEl>
                                          </p:spTgt>
                                        </p:tgtEl>
                                        <p:attrNameLst>
                                          <p:attrName>style.visibility</p:attrName>
                                        </p:attrNameLst>
                                      </p:cBhvr>
                                      <p:to>
                                        <p:strVal val="visible"/>
                                      </p:to>
                                    </p:set>
                                    <p:anim calcmode="lin" valueType="num">
                                      <p:cBhvr additive="base">
                                        <p:cTn id="52"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Statistic and Results </a:t>
            </a:r>
          </a:p>
        </p:txBody>
      </p:sp>
      <p:sp>
        <p:nvSpPr>
          <p:cNvPr id="4" name="Content Placeholder 3"/>
          <p:cNvSpPr>
            <a:spLocks noGrp="1"/>
          </p:cNvSpPr>
          <p:nvPr>
            <p:ph sz="half" idx="1"/>
          </p:nvPr>
        </p:nvSpPr>
        <p:spPr/>
        <p:txBody>
          <a:bodyPr/>
          <a:lstStyle/>
          <a:p>
            <a:r>
              <a:rPr lang="en-US" dirty="0"/>
              <a:t>Statistic: </a:t>
            </a:r>
          </a:p>
          <a:p>
            <a:r>
              <a:rPr lang="en-US" dirty="0"/>
              <a:t>Z score: .02490</a:t>
            </a:r>
          </a:p>
          <a:p>
            <a:r>
              <a:rPr lang="en-US" dirty="0"/>
              <a:t>P-value: .5117</a:t>
            </a:r>
          </a:p>
          <a:p>
            <a:r>
              <a:rPr lang="en-US" dirty="0"/>
              <a:t>Significance Level: .01 </a:t>
            </a:r>
          </a:p>
          <a:p>
            <a:endParaRPr lang="en-US" dirty="0"/>
          </a:p>
          <a:p>
            <a:r>
              <a:rPr lang="en-US" dirty="0"/>
              <a:t>We weren’t given a significance level so we picked .01. </a:t>
            </a:r>
          </a:p>
        </p:txBody>
      </p:sp>
      <p:sp>
        <p:nvSpPr>
          <p:cNvPr id="5" name="Content Placeholder 4"/>
          <p:cNvSpPr>
            <a:spLocks noGrp="1"/>
          </p:cNvSpPr>
          <p:nvPr>
            <p:ph sz="half" idx="2"/>
          </p:nvPr>
        </p:nvSpPr>
        <p:spPr/>
        <p:txBody>
          <a:bodyPr>
            <a:normAutofit/>
          </a:bodyPr>
          <a:lstStyle/>
          <a:p>
            <a:r>
              <a:rPr lang="en-US" sz="2000" dirty="0"/>
              <a:t>When we drew our graph our Ha was on the left and the Ho was the area to the right.</a:t>
            </a:r>
          </a:p>
          <a:p>
            <a:r>
              <a:rPr lang="en-US" sz="2000" dirty="0"/>
              <a:t>Based on our Z score the answer is </a:t>
            </a:r>
            <a:r>
              <a:rPr lang="en-US" sz="2000" smtClean="0"/>
              <a:t>less than</a:t>
            </a:r>
            <a:r>
              <a:rPr lang="en-US" sz="2000" smtClean="0"/>
              <a:t> </a:t>
            </a:r>
            <a:r>
              <a:rPr lang="en-US" sz="2000" dirty="0" smtClean="0"/>
              <a:t>1 </a:t>
            </a:r>
            <a:r>
              <a:rPr lang="en-US" sz="2000" dirty="0"/>
              <a:t>standard deviation away so we are still in our Ho area.</a:t>
            </a:r>
          </a:p>
        </p:txBody>
      </p:sp>
    </p:spTree>
    <p:extLst>
      <p:ext uri="{BB962C8B-B14F-4D97-AF65-F5344CB8AC3E}">
        <p14:creationId xmlns:p14="http://schemas.microsoft.com/office/powerpoint/2010/main" val="2209767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additive="base">
                                        <p:cTn id="3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additive="base">
                                        <p:cTn id="3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additive="base">
                                        <p:cTn id="4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 calcmode="lin" valueType="num">
                                      <p:cBhvr additive="base">
                                        <p:cTn id="4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Interpretation</a:t>
            </a:r>
          </a:p>
        </p:txBody>
      </p:sp>
      <p:sp>
        <p:nvSpPr>
          <p:cNvPr id="3" name="Content Placeholder 2"/>
          <p:cNvSpPr>
            <a:spLocks noGrp="1"/>
          </p:cNvSpPr>
          <p:nvPr>
            <p:ph idx="1"/>
          </p:nvPr>
        </p:nvSpPr>
        <p:spPr/>
        <p:txBody>
          <a:bodyPr>
            <a:normAutofit/>
          </a:bodyPr>
          <a:lstStyle/>
          <a:p>
            <a:r>
              <a:rPr lang="en-US" sz="2400" dirty="0"/>
              <a:t>There is </a:t>
            </a:r>
            <a:r>
              <a:rPr lang="en-US" sz="2400" b="1" dirty="0"/>
              <a:t>not</a:t>
            </a:r>
            <a:r>
              <a:rPr lang="en-US" sz="2400" dirty="0"/>
              <a:t> significant evidence to support the claim that college students believe that it is less important </a:t>
            </a:r>
            <a:r>
              <a:rPr lang="en-US" sz="2400" dirty="0" smtClean="0"/>
              <a:t>that Presidential </a:t>
            </a:r>
            <a:r>
              <a:rPr lang="en-US" sz="2400" dirty="0"/>
              <a:t>candidates should release their tax returns. </a:t>
            </a:r>
          </a:p>
        </p:txBody>
      </p:sp>
    </p:spTree>
    <p:extLst>
      <p:ext uri="{BB962C8B-B14F-4D97-AF65-F5344CB8AC3E}">
        <p14:creationId xmlns:p14="http://schemas.microsoft.com/office/powerpoint/2010/main" val="10130611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a:t>
            </a:r>
          </a:p>
        </p:txBody>
      </p:sp>
      <p:sp>
        <p:nvSpPr>
          <p:cNvPr id="3" name="Content Placeholder 2"/>
          <p:cNvSpPr>
            <a:spLocks noGrp="1"/>
          </p:cNvSpPr>
          <p:nvPr>
            <p:ph idx="1"/>
          </p:nvPr>
        </p:nvSpPr>
        <p:spPr/>
        <p:txBody>
          <a:bodyPr>
            <a:normAutofit/>
          </a:bodyPr>
          <a:lstStyle/>
          <a:p>
            <a:r>
              <a:rPr lang="en-US" sz="2400" dirty="0"/>
              <a:t>In this election, editorials have claimed that the release of tax returns was more important to women than to men. What is the 95% confidence interval for the difference between the proportion of male students and female students who say that the release of the presidential tax returns is very important to them? </a:t>
            </a:r>
          </a:p>
        </p:txBody>
      </p:sp>
    </p:spTree>
    <p:extLst>
      <p:ext uri="{BB962C8B-B14F-4D97-AF65-F5344CB8AC3E}">
        <p14:creationId xmlns:p14="http://schemas.microsoft.com/office/powerpoint/2010/main" val="41398794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Confidence Interval </a:t>
            </a:r>
          </a:p>
        </p:txBody>
      </p:sp>
      <p:sp>
        <p:nvSpPr>
          <p:cNvPr id="4" name="Content Placeholder 3"/>
          <p:cNvSpPr>
            <a:spLocks noGrp="1"/>
          </p:cNvSpPr>
          <p:nvPr>
            <p:ph sz="half" idx="1"/>
          </p:nvPr>
        </p:nvSpPr>
        <p:spPr/>
        <p:txBody>
          <a:bodyPr/>
          <a:lstStyle/>
          <a:p>
            <a:r>
              <a:rPr lang="en-US" dirty="0"/>
              <a:t>Population 1: All female students</a:t>
            </a:r>
          </a:p>
          <a:p>
            <a:r>
              <a:rPr lang="en-US" dirty="0"/>
              <a:t>Population 2: All male students</a:t>
            </a:r>
          </a:p>
          <a:p>
            <a:r>
              <a:rPr lang="en-US" dirty="0"/>
              <a:t>Parameter 1: Proportion of female students who believe it’s very important that Presidential candidates release their tax returns.</a:t>
            </a:r>
          </a:p>
          <a:p>
            <a:r>
              <a:rPr lang="en-US" dirty="0"/>
              <a:t>Parameter 2: Proportion of male students who believe it’s very important that Presidential candidates release their tax returns</a:t>
            </a:r>
          </a:p>
        </p:txBody>
      </p:sp>
      <p:sp>
        <p:nvSpPr>
          <p:cNvPr id="5" name="Content Placeholder 4"/>
          <p:cNvSpPr>
            <a:spLocks noGrp="1"/>
          </p:cNvSpPr>
          <p:nvPr>
            <p:ph sz="half" idx="2"/>
          </p:nvPr>
        </p:nvSpPr>
        <p:spPr/>
        <p:txBody>
          <a:bodyPr/>
          <a:lstStyle/>
          <a:p>
            <a:r>
              <a:rPr lang="en-US" dirty="0"/>
              <a:t>Test: (P1)</a:t>
            </a:r>
          </a:p>
          <a:p>
            <a:pPr lvl="1"/>
            <a:r>
              <a:rPr lang="en-US" dirty="0"/>
              <a:t>SRS(maybe potential bias)</a:t>
            </a:r>
          </a:p>
          <a:p>
            <a:pPr lvl="1"/>
            <a:r>
              <a:rPr lang="en-US" dirty="0"/>
              <a:t>Successes 31</a:t>
            </a:r>
          </a:p>
          <a:p>
            <a:pPr lvl="1"/>
            <a:r>
              <a:rPr lang="en-US" dirty="0"/>
              <a:t>Failures 75</a:t>
            </a:r>
          </a:p>
          <a:p>
            <a:r>
              <a:rPr lang="en-US" dirty="0"/>
              <a:t>Test: (P2)</a:t>
            </a:r>
          </a:p>
          <a:p>
            <a:pPr lvl="1"/>
            <a:r>
              <a:rPr lang="en-US" dirty="0"/>
              <a:t>SRS(maybe potential bias)</a:t>
            </a:r>
          </a:p>
          <a:p>
            <a:pPr lvl="1"/>
            <a:r>
              <a:rPr lang="en-US" dirty="0"/>
              <a:t>Successes 7</a:t>
            </a:r>
          </a:p>
          <a:p>
            <a:pPr lvl="1"/>
            <a:r>
              <a:rPr lang="en-US" dirty="0"/>
              <a:t>Failures 99</a:t>
            </a:r>
          </a:p>
          <a:p>
            <a:pPr lvl="1"/>
            <a:r>
              <a:rPr lang="en-US" dirty="0"/>
              <a:t>Use 2PropZInt is the test we will use. </a:t>
            </a:r>
          </a:p>
        </p:txBody>
      </p:sp>
    </p:spTree>
    <p:extLst>
      <p:ext uri="{BB962C8B-B14F-4D97-AF65-F5344CB8AC3E}">
        <p14:creationId xmlns:p14="http://schemas.microsoft.com/office/powerpoint/2010/main" val="11064747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1000"/>
                                        <p:tgtEl>
                                          <p:spTgt spid="5">
                                            <p:txEl>
                                              <p:pRg st="0" end="0"/>
                                            </p:txEl>
                                          </p:spTgt>
                                        </p:tgtEl>
                                      </p:cBhvr>
                                    </p:animEffect>
                                    <p:anim calcmode="lin" valueType="num">
                                      <p:cBhvr>
                                        <p:cTn id="3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Effect transition="in" filter="fade">
                                      <p:cBhvr>
                                        <p:cTn id="39" dur="1000"/>
                                        <p:tgtEl>
                                          <p:spTgt spid="5">
                                            <p:txEl>
                                              <p:pRg st="1" end="1"/>
                                            </p:txEl>
                                          </p:spTgt>
                                        </p:tgtEl>
                                      </p:cBhvr>
                                    </p:animEffect>
                                    <p:anim calcmode="lin" valueType="num">
                                      <p:cBhvr>
                                        <p:cTn id="4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5">
                                            <p:txEl>
                                              <p:pRg st="2" end="2"/>
                                            </p:txEl>
                                          </p:spTgt>
                                        </p:tgtEl>
                                        <p:attrNameLst>
                                          <p:attrName>style.visibility</p:attrName>
                                        </p:attrNameLst>
                                      </p:cBhvr>
                                      <p:to>
                                        <p:strVal val="visible"/>
                                      </p:to>
                                    </p:set>
                                    <p:animEffect transition="in" filter="fade">
                                      <p:cBhvr>
                                        <p:cTn id="46" dur="1000"/>
                                        <p:tgtEl>
                                          <p:spTgt spid="5">
                                            <p:txEl>
                                              <p:pRg st="2" end="2"/>
                                            </p:txEl>
                                          </p:spTgt>
                                        </p:tgtEl>
                                      </p:cBhvr>
                                    </p:animEffect>
                                    <p:anim calcmode="lin" valueType="num">
                                      <p:cBhvr>
                                        <p:cTn id="4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5">
                                            <p:txEl>
                                              <p:pRg st="3" end="3"/>
                                            </p:txEl>
                                          </p:spTgt>
                                        </p:tgtEl>
                                        <p:attrNameLst>
                                          <p:attrName>style.visibility</p:attrName>
                                        </p:attrNameLst>
                                      </p:cBhvr>
                                      <p:to>
                                        <p:strVal val="visible"/>
                                      </p:to>
                                    </p:set>
                                    <p:animEffect transition="in" filter="fade">
                                      <p:cBhvr>
                                        <p:cTn id="53" dur="1000"/>
                                        <p:tgtEl>
                                          <p:spTgt spid="5">
                                            <p:txEl>
                                              <p:pRg st="3" end="3"/>
                                            </p:txEl>
                                          </p:spTgt>
                                        </p:tgtEl>
                                      </p:cBhvr>
                                    </p:animEffect>
                                    <p:anim calcmode="lin" valueType="num">
                                      <p:cBhvr>
                                        <p:cTn id="5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5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5">
                                            <p:txEl>
                                              <p:pRg st="4" end="4"/>
                                            </p:txEl>
                                          </p:spTgt>
                                        </p:tgtEl>
                                        <p:attrNameLst>
                                          <p:attrName>style.visibility</p:attrName>
                                        </p:attrNameLst>
                                      </p:cBhvr>
                                      <p:to>
                                        <p:strVal val="visible"/>
                                      </p:to>
                                    </p:set>
                                    <p:animEffect transition="in" filter="fade">
                                      <p:cBhvr>
                                        <p:cTn id="60" dur="1000"/>
                                        <p:tgtEl>
                                          <p:spTgt spid="5">
                                            <p:txEl>
                                              <p:pRg st="4" end="4"/>
                                            </p:txEl>
                                          </p:spTgt>
                                        </p:tgtEl>
                                      </p:cBhvr>
                                    </p:animEffect>
                                    <p:anim calcmode="lin" valueType="num">
                                      <p:cBhvr>
                                        <p:cTn id="6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6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Effect transition="in" filter="fade">
                                      <p:cBhvr>
                                        <p:cTn id="67" dur="1000"/>
                                        <p:tgtEl>
                                          <p:spTgt spid="5">
                                            <p:txEl>
                                              <p:pRg st="5" end="5"/>
                                            </p:txEl>
                                          </p:spTgt>
                                        </p:tgtEl>
                                      </p:cBhvr>
                                    </p:animEffect>
                                    <p:anim calcmode="lin" valueType="num">
                                      <p:cBhvr>
                                        <p:cTn id="6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5">
                                            <p:txEl>
                                              <p:pRg st="6" end="6"/>
                                            </p:txEl>
                                          </p:spTgt>
                                        </p:tgtEl>
                                        <p:attrNameLst>
                                          <p:attrName>style.visibility</p:attrName>
                                        </p:attrNameLst>
                                      </p:cBhvr>
                                      <p:to>
                                        <p:strVal val="visible"/>
                                      </p:to>
                                    </p:set>
                                    <p:animEffect transition="in" filter="fade">
                                      <p:cBhvr>
                                        <p:cTn id="74" dur="1000"/>
                                        <p:tgtEl>
                                          <p:spTgt spid="5">
                                            <p:txEl>
                                              <p:pRg st="6" end="6"/>
                                            </p:txEl>
                                          </p:spTgt>
                                        </p:tgtEl>
                                      </p:cBhvr>
                                    </p:animEffect>
                                    <p:anim calcmode="lin" valueType="num">
                                      <p:cBhvr>
                                        <p:cTn id="7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7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5">
                                            <p:txEl>
                                              <p:pRg st="7" end="7"/>
                                            </p:txEl>
                                          </p:spTgt>
                                        </p:tgtEl>
                                        <p:attrNameLst>
                                          <p:attrName>style.visibility</p:attrName>
                                        </p:attrNameLst>
                                      </p:cBhvr>
                                      <p:to>
                                        <p:strVal val="visible"/>
                                      </p:to>
                                    </p:set>
                                    <p:animEffect transition="in" filter="fade">
                                      <p:cBhvr>
                                        <p:cTn id="81" dur="1000"/>
                                        <p:tgtEl>
                                          <p:spTgt spid="5">
                                            <p:txEl>
                                              <p:pRg st="7" end="7"/>
                                            </p:txEl>
                                          </p:spTgt>
                                        </p:tgtEl>
                                      </p:cBhvr>
                                    </p:animEffect>
                                    <p:anim calcmode="lin" valueType="num">
                                      <p:cBhvr>
                                        <p:cTn id="8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8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5">
                                            <p:txEl>
                                              <p:pRg st="8" end="8"/>
                                            </p:txEl>
                                          </p:spTgt>
                                        </p:tgtEl>
                                        <p:attrNameLst>
                                          <p:attrName>style.visibility</p:attrName>
                                        </p:attrNameLst>
                                      </p:cBhvr>
                                      <p:to>
                                        <p:strVal val="visible"/>
                                      </p:to>
                                    </p:set>
                                    <p:animEffect transition="in" filter="fade">
                                      <p:cBhvr>
                                        <p:cTn id="88" dur="1000"/>
                                        <p:tgtEl>
                                          <p:spTgt spid="5">
                                            <p:txEl>
                                              <p:pRg st="8" end="8"/>
                                            </p:txEl>
                                          </p:spTgt>
                                        </p:tgtEl>
                                      </p:cBhvr>
                                    </p:animEffect>
                                    <p:anim calcmode="lin" valueType="num">
                                      <p:cBhvr>
                                        <p:cTn id="8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90"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 (P1 and P2) and results  </a:t>
            </a:r>
          </a:p>
        </p:txBody>
      </p:sp>
      <p:sp>
        <p:nvSpPr>
          <p:cNvPr id="3" name="Content Placeholder 2"/>
          <p:cNvSpPr>
            <a:spLocks noGrp="1"/>
          </p:cNvSpPr>
          <p:nvPr>
            <p:ph sz="half" idx="1"/>
          </p:nvPr>
        </p:nvSpPr>
        <p:spPr>
          <a:xfrm>
            <a:off x="1154954" y="2603500"/>
            <a:ext cx="4825158" cy="3572013"/>
          </a:xfrm>
        </p:spPr>
        <p:txBody>
          <a:bodyPr>
            <a:normAutofit/>
          </a:bodyPr>
          <a:lstStyle/>
          <a:p>
            <a:r>
              <a:rPr lang="en-US" dirty="0"/>
              <a:t>(P1) Statistic:</a:t>
            </a:r>
          </a:p>
          <a:p>
            <a:pPr lvl="1"/>
            <a:r>
              <a:rPr lang="en-US" dirty="0"/>
              <a:t>N= 106</a:t>
            </a:r>
          </a:p>
          <a:p>
            <a:pPr lvl="1"/>
            <a:r>
              <a:rPr lang="en-US" dirty="0"/>
              <a:t>X= 31</a:t>
            </a:r>
          </a:p>
          <a:p>
            <a:pPr lvl="1"/>
            <a:r>
              <a:rPr lang="en-US" dirty="0"/>
              <a:t>P(hat)= 31/106 = .2925</a:t>
            </a:r>
          </a:p>
          <a:p>
            <a:r>
              <a:rPr lang="en-US" dirty="0"/>
              <a:t>(P2) Statistic </a:t>
            </a:r>
          </a:p>
          <a:p>
            <a:pPr lvl="1"/>
            <a:r>
              <a:rPr lang="en-US" dirty="0"/>
              <a:t>N= 106</a:t>
            </a:r>
          </a:p>
          <a:p>
            <a:pPr lvl="1"/>
            <a:r>
              <a:rPr lang="en-US" dirty="0"/>
              <a:t>X= 7</a:t>
            </a:r>
          </a:p>
          <a:p>
            <a:pPr lvl="1"/>
            <a:r>
              <a:rPr lang="en-US" dirty="0"/>
              <a:t>P(hat)= 7/106 = .06638</a:t>
            </a:r>
          </a:p>
          <a:p>
            <a:pPr lvl="1"/>
            <a:endParaRPr lang="en-US" dirty="0"/>
          </a:p>
        </p:txBody>
      </p:sp>
      <p:sp>
        <p:nvSpPr>
          <p:cNvPr id="4" name="Content Placeholder 3"/>
          <p:cNvSpPr>
            <a:spLocks noGrp="1"/>
          </p:cNvSpPr>
          <p:nvPr>
            <p:ph sz="half" idx="2"/>
          </p:nvPr>
        </p:nvSpPr>
        <p:spPr/>
        <p:txBody>
          <a:bodyPr>
            <a:normAutofit/>
          </a:bodyPr>
          <a:lstStyle/>
          <a:p>
            <a:r>
              <a:rPr lang="en-US" sz="2000" dirty="0"/>
              <a:t>Confidence </a:t>
            </a:r>
            <a:r>
              <a:rPr lang="en-US" sz="2000" dirty="0" smtClean="0"/>
              <a:t>Level of </a:t>
            </a:r>
            <a:r>
              <a:rPr lang="en-US" sz="2000" dirty="0"/>
              <a:t>95%</a:t>
            </a:r>
          </a:p>
          <a:p>
            <a:pPr marL="0" indent="0">
              <a:buNone/>
            </a:pPr>
            <a:endParaRPr lang="en-US" sz="2000" dirty="0"/>
          </a:p>
          <a:p>
            <a:r>
              <a:rPr lang="en-US" sz="2000" dirty="0"/>
              <a:t>Results: </a:t>
            </a:r>
          </a:p>
          <a:p>
            <a:pPr lvl="1"/>
            <a:r>
              <a:rPr lang="en-US" sz="1800" dirty="0"/>
              <a:t>(.1278 &lt; P1-P2 &lt; .3251)</a:t>
            </a:r>
          </a:p>
          <a:p>
            <a:pPr marL="457200" lvl="1" indent="0">
              <a:buNone/>
            </a:pPr>
            <a:endParaRPr lang="en-US" dirty="0"/>
          </a:p>
          <a:p>
            <a:endParaRPr lang="en-US" dirty="0"/>
          </a:p>
          <a:p>
            <a:pPr lvl="1"/>
            <a:endParaRPr lang="en-US" dirty="0"/>
          </a:p>
        </p:txBody>
      </p:sp>
    </p:spTree>
    <p:extLst>
      <p:ext uri="{BB962C8B-B14F-4D97-AF65-F5344CB8AC3E}">
        <p14:creationId xmlns:p14="http://schemas.microsoft.com/office/powerpoint/2010/main" val="25756179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fade">
                                      <p:cBhvr>
                                        <p:cTn id="52" dur="500"/>
                                        <p:tgtEl>
                                          <p:spTgt spid="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Effect transition="in" filter="fade">
                                      <p:cBhvr>
                                        <p:cTn id="57" dur="500"/>
                                        <p:tgtEl>
                                          <p:spTgt spid="4">
                                            <p:txEl>
                                              <p:pRg st="2" end="2"/>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
                                            <p:txEl>
                                              <p:pRg st="3" end="3"/>
                                            </p:txEl>
                                          </p:spTgt>
                                        </p:tgtEl>
                                        <p:attrNameLst>
                                          <p:attrName>style.visibility</p:attrName>
                                        </p:attrNameLst>
                                      </p:cBhvr>
                                      <p:to>
                                        <p:strVal val="visible"/>
                                      </p:to>
                                    </p:set>
                                    <p:animEffect transition="in" filter="fade">
                                      <p:cBhvr>
                                        <p:cTn id="6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Confidence Interval Interpretation</a:t>
            </a:r>
          </a:p>
        </p:txBody>
      </p:sp>
      <p:sp>
        <p:nvSpPr>
          <p:cNvPr id="3" name="Content Placeholder 2"/>
          <p:cNvSpPr>
            <a:spLocks noGrp="1"/>
          </p:cNvSpPr>
          <p:nvPr>
            <p:ph idx="1"/>
          </p:nvPr>
        </p:nvSpPr>
        <p:spPr/>
        <p:txBody>
          <a:bodyPr/>
          <a:lstStyle/>
          <a:p>
            <a:r>
              <a:rPr lang="en-US" sz="2400" dirty="0"/>
              <a:t>We are 95% confident that the difference in the proportion of women and men who believe it is important for presidential candidates to release their tax returns is between .1278 and .3251.</a:t>
            </a:r>
          </a:p>
          <a:p>
            <a:endParaRPr lang="en-US" dirty="0"/>
          </a:p>
        </p:txBody>
      </p:sp>
    </p:spTree>
    <p:extLst>
      <p:ext uri="{BB962C8B-B14F-4D97-AF65-F5344CB8AC3E}">
        <p14:creationId xmlns:p14="http://schemas.microsoft.com/office/powerpoint/2010/main" val="34022896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Conclusion </a:t>
            </a:r>
          </a:p>
        </p:txBody>
      </p:sp>
      <p:sp>
        <p:nvSpPr>
          <p:cNvPr id="7" name="Content Placeholder 6"/>
          <p:cNvSpPr>
            <a:spLocks noGrp="1"/>
          </p:cNvSpPr>
          <p:nvPr>
            <p:ph idx="1"/>
          </p:nvPr>
        </p:nvSpPr>
        <p:spPr/>
        <p:txBody>
          <a:bodyPr/>
          <a:lstStyle/>
          <a:p>
            <a:r>
              <a:rPr lang="en-US" dirty="0"/>
              <a:t>Surveyed 106 students over the course of 4 days.</a:t>
            </a:r>
          </a:p>
          <a:p>
            <a:r>
              <a:rPr lang="en-US" dirty="0"/>
              <a:t>Interpreted the data </a:t>
            </a:r>
          </a:p>
          <a:p>
            <a:r>
              <a:rPr lang="en-US" dirty="0"/>
              <a:t>Made assumptions based on the data</a:t>
            </a:r>
          </a:p>
          <a:p>
            <a:r>
              <a:rPr lang="en-US" dirty="0"/>
              <a:t>We learned that you cant have completely unbiased data </a:t>
            </a:r>
          </a:p>
        </p:txBody>
      </p:sp>
    </p:spTree>
    <p:extLst>
      <p:ext uri="{BB962C8B-B14F-4D97-AF65-F5344CB8AC3E}">
        <p14:creationId xmlns:p14="http://schemas.microsoft.com/office/powerpoint/2010/main" val="35910506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Chose Our Question?</a:t>
            </a:r>
          </a:p>
        </p:txBody>
      </p:sp>
      <p:sp>
        <p:nvSpPr>
          <p:cNvPr id="3" name="Content Placeholder 2"/>
          <p:cNvSpPr>
            <a:spLocks noGrp="1"/>
          </p:cNvSpPr>
          <p:nvPr>
            <p:ph idx="1"/>
          </p:nvPr>
        </p:nvSpPr>
        <p:spPr/>
        <p:txBody>
          <a:bodyPr>
            <a:normAutofit/>
          </a:bodyPr>
          <a:lstStyle/>
          <a:p>
            <a:r>
              <a:rPr lang="en-US" sz="2000" dirty="0"/>
              <a:t>The question we chose was “How important to you is it that presidential candidates release their tax returns?”</a:t>
            </a:r>
          </a:p>
          <a:p>
            <a:r>
              <a:rPr lang="en-US" sz="2000" dirty="0"/>
              <a:t>The answer choices given were Not important, Somewhat important, or Very important </a:t>
            </a:r>
          </a:p>
          <a:p>
            <a:r>
              <a:rPr lang="en-US" sz="2000" dirty="0"/>
              <a:t>This question was chosen because of the recent media news covering this issue for weeks, and it seemed as though the releasing the tax return issue didn’t sit too well with many of the American people. We decided to see what Longwood University students had to say. </a:t>
            </a:r>
          </a:p>
        </p:txBody>
      </p:sp>
    </p:spTree>
    <p:extLst>
      <p:ext uri="{BB962C8B-B14F-4D97-AF65-F5344CB8AC3E}">
        <p14:creationId xmlns:p14="http://schemas.microsoft.com/office/powerpoint/2010/main" val="5150525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Day 1 </a:t>
            </a:r>
          </a:p>
        </p:txBody>
      </p:sp>
      <p:sp>
        <p:nvSpPr>
          <p:cNvPr id="3" name="Content Placeholder 2"/>
          <p:cNvSpPr>
            <a:spLocks noGrp="1"/>
          </p:cNvSpPr>
          <p:nvPr>
            <p:ph idx="1"/>
          </p:nvPr>
        </p:nvSpPr>
        <p:spPr/>
        <p:txBody>
          <a:bodyPr/>
          <a:lstStyle/>
          <a:p>
            <a:r>
              <a:rPr lang="en-US" sz="2000" dirty="0"/>
              <a:t>Monday:</a:t>
            </a:r>
          </a:p>
          <a:p>
            <a:pPr lvl="1"/>
            <a:r>
              <a:rPr lang="en-US" sz="1800" dirty="0"/>
              <a:t>Sophia went to the Student Union (STU) from 9:00am-10:50am, and collected 9 surveys.</a:t>
            </a:r>
          </a:p>
          <a:p>
            <a:pPr lvl="1"/>
            <a:r>
              <a:rPr lang="en-US" sz="1800" dirty="0"/>
              <a:t>Danyelle went to Wheeler Lawn from 9:50am-10:50am, and collected 12 surveys</a:t>
            </a:r>
          </a:p>
          <a:p>
            <a:pPr lvl="1"/>
            <a:r>
              <a:rPr lang="en-US" sz="1800" dirty="0"/>
              <a:t>Sophia went to </a:t>
            </a:r>
            <a:r>
              <a:rPr lang="en-US" sz="1800" dirty="0" err="1"/>
              <a:t>Dorrill</a:t>
            </a:r>
            <a:r>
              <a:rPr lang="en-US" sz="1800" dirty="0"/>
              <a:t> Dining Hall (DHall) from 12:00pm-1:00pm and collected 18 surveys</a:t>
            </a:r>
            <a:r>
              <a:rPr lang="en-US" dirty="0"/>
              <a:t>.</a:t>
            </a:r>
          </a:p>
          <a:p>
            <a:pPr marL="457200" lvl="1" indent="0">
              <a:buNone/>
            </a:pPr>
            <a:endParaRPr lang="en-US" dirty="0"/>
          </a:p>
          <a:p>
            <a:pPr lvl="1"/>
            <a:endParaRPr lang="en-US" dirty="0"/>
          </a:p>
        </p:txBody>
      </p:sp>
    </p:spTree>
    <p:extLst>
      <p:ext uri="{BB962C8B-B14F-4D97-AF65-F5344CB8AC3E}">
        <p14:creationId xmlns:p14="http://schemas.microsoft.com/office/powerpoint/2010/main" val="34908443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Day 2</a:t>
            </a:r>
          </a:p>
        </p:txBody>
      </p:sp>
      <p:sp>
        <p:nvSpPr>
          <p:cNvPr id="3" name="Content Placeholder 2"/>
          <p:cNvSpPr>
            <a:spLocks noGrp="1"/>
          </p:cNvSpPr>
          <p:nvPr>
            <p:ph idx="1"/>
          </p:nvPr>
        </p:nvSpPr>
        <p:spPr/>
        <p:txBody>
          <a:bodyPr/>
          <a:lstStyle/>
          <a:p>
            <a:r>
              <a:rPr lang="en-US" sz="2000" dirty="0"/>
              <a:t>Tuesday:</a:t>
            </a:r>
          </a:p>
          <a:p>
            <a:pPr lvl="1"/>
            <a:r>
              <a:rPr lang="en-US" sz="1800" dirty="0"/>
              <a:t>Danyelle went to Ruffner fountain from 7:00am-8:00am, and collected 15 surveys.</a:t>
            </a:r>
          </a:p>
          <a:p>
            <a:pPr lvl="1"/>
            <a:r>
              <a:rPr lang="en-US" sz="1800" dirty="0"/>
              <a:t>Sophia returned to STU from 9:00am-10:00am, and collected 9 surveys</a:t>
            </a:r>
          </a:p>
          <a:p>
            <a:pPr lvl="1"/>
            <a:r>
              <a:rPr lang="en-US" sz="1800" dirty="0"/>
              <a:t>Brianna went to Brock Commons beside the library from 1:00pm-3:00pm and collected 8 surveys.</a:t>
            </a:r>
          </a:p>
          <a:p>
            <a:pPr lvl="1"/>
            <a:r>
              <a:rPr lang="en-US" sz="1800" dirty="0"/>
              <a:t>Sara Jane and </a:t>
            </a:r>
            <a:r>
              <a:rPr lang="en-US" sz="1800" dirty="0" smtClean="0"/>
              <a:t>Brianna </a:t>
            </a:r>
            <a:r>
              <a:rPr lang="en-US" sz="1800" dirty="0"/>
              <a:t>went to DHall from 5:00pm-7:00pm, and together collected 9 surveys.</a:t>
            </a:r>
          </a:p>
          <a:p>
            <a:pPr lvl="1"/>
            <a:endParaRPr lang="en-US" dirty="0"/>
          </a:p>
        </p:txBody>
      </p:sp>
    </p:spTree>
    <p:extLst>
      <p:ext uri="{BB962C8B-B14F-4D97-AF65-F5344CB8AC3E}">
        <p14:creationId xmlns:p14="http://schemas.microsoft.com/office/powerpoint/2010/main" val="1692293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Day 3 and Day 4</a:t>
            </a:r>
          </a:p>
        </p:txBody>
      </p:sp>
      <p:sp>
        <p:nvSpPr>
          <p:cNvPr id="3" name="Content Placeholder 2"/>
          <p:cNvSpPr>
            <a:spLocks noGrp="1"/>
          </p:cNvSpPr>
          <p:nvPr>
            <p:ph idx="1"/>
          </p:nvPr>
        </p:nvSpPr>
        <p:spPr/>
        <p:txBody>
          <a:bodyPr/>
          <a:lstStyle/>
          <a:p>
            <a:r>
              <a:rPr lang="en-US" dirty="0"/>
              <a:t>Wednesday:</a:t>
            </a:r>
          </a:p>
          <a:p>
            <a:pPr lvl="1"/>
            <a:r>
              <a:rPr lang="en-US" sz="1800" dirty="0"/>
              <a:t>Brianna go back to Brock Commons by the Library from 1:00pm-3:00pm and collected 7 more surveys.</a:t>
            </a:r>
          </a:p>
          <a:p>
            <a:pPr lvl="1"/>
            <a:r>
              <a:rPr lang="en-US" sz="1800" dirty="0"/>
              <a:t>Brianna returned to D-Hall from 5:00pm-7:00pm and collected 7 surveys.</a:t>
            </a:r>
          </a:p>
          <a:p>
            <a:r>
              <a:rPr lang="en-US" dirty="0"/>
              <a:t>Thursday: </a:t>
            </a:r>
          </a:p>
          <a:p>
            <a:pPr lvl="1"/>
            <a:r>
              <a:rPr lang="en-US" sz="1800" dirty="0"/>
              <a:t>Sara Jane went to Stevens and the walkway in front of Wheeler and Cox from 1:30pm-3:00pm, and collected 12 surveys. </a:t>
            </a:r>
          </a:p>
          <a:p>
            <a:pPr marL="457200" lvl="1" indent="0">
              <a:buNone/>
            </a:pPr>
            <a:endParaRPr lang="en-US" dirty="0"/>
          </a:p>
        </p:txBody>
      </p:sp>
    </p:spTree>
    <p:extLst>
      <p:ext uri="{BB962C8B-B14F-4D97-AF65-F5344CB8AC3E}">
        <p14:creationId xmlns:p14="http://schemas.microsoft.com/office/powerpoint/2010/main" val="16975393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those places? Why that time? </a:t>
            </a:r>
          </a:p>
        </p:txBody>
      </p:sp>
      <p:sp>
        <p:nvSpPr>
          <p:cNvPr id="3" name="Content Placeholder 2"/>
          <p:cNvSpPr>
            <a:spLocks noGrp="1"/>
          </p:cNvSpPr>
          <p:nvPr>
            <p:ph idx="1"/>
          </p:nvPr>
        </p:nvSpPr>
        <p:spPr/>
        <p:txBody>
          <a:bodyPr/>
          <a:lstStyle/>
          <a:p>
            <a:r>
              <a:rPr lang="en-US" dirty="0"/>
              <a:t>We chose these places because we knew that these were the places where you see the most amount of students at one time. </a:t>
            </a:r>
          </a:p>
          <a:p>
            <a:r>
              <a:rPr lang="en-US" dirty="0" smtClean="0"/>
              <a:t>We </a:t>
            </a:r>
            <a:r>
              <a:rPr lang="en-US" dirty="0"/>
              <a:t>made sure that when we went to any building where classes were held that we went at the beginning of the hour and/or a quarter till the next hour to catch as many students as possible. </a:t>
            </a:r>
          </a:p>
        </p:txBody>
      </p:sp>
    </p:spTree>
    <p:extLst>
      <p:ext uri="{BB962C8B-B14F-4D97-AF65-F5344CB8AC3E}">
        <p14:creationId xmlns:p14="http://schemas.microsoft.com/office/powerpoint/2010/main" val="558622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Demographic Comparison</a:t>
            </a:r>
          </a:p>
        </p:txBody>
      </p:sp>
      <p:sp>
        <p:nvSpPr>
          <p:cNvPr id="5" name="Text Placeholder 4"/>
          <p:cNvSpPr>
            <a:spLocks noGrp="1"/>
          </p:cNvSpPr>
          <p:nvPr>
            <p:ph type="body" idx="1"/>
          </p:nvPr>
        </p:nvSpPr>
        <p:spPr/>
        <p:txBody>
          <a:bodyPr/>
          <a:lstStyle/>
          <a:p>
            <a:r>
              <a:rPr lang="en-US" dirty="0"/>
              <a:t>Longwood Demographics </a:t>
            </a:r>
          </a:p>
        </p:txBody>
      </p:sp>
      <p:sp>
        <p:nvSpPr>
          <p:cNvPr id="6" name="Content Placeholder 5"/>
          <p:cNvSpPr>
            <a:spLocks noGrp="1"/>
          </p:cNvSpPr>
          <p:nvPr>
            <p:ph sz="half" idx="2"/>
          </p:nvPr>
        </p:nvSpPr>
        <p:spPr>
          <a:xfrm>
            <a:off x="1154954" y="3179763"/>
            <a:ext cx="4825158" cy="1233212"/>
          </a:xfrm>
        </p:spPr>
        <p:txBody>
          <a:bodyPr/>
          <a:lstStyle/>
          <a:p>
            <a:r>
              <a:rPr lang="en-US" dirty="0"/>
              <a:t>Female make up 68% of LU population</a:t>
            </a:r>
          </a:p>
          <a:p>
            <a:r>
              <a:rPr lang="en-US" dirty="0"/>
              <a:t>Males make up 32% of LU population</a:t>
            </a:r>
          </a:p>
          <a:p>
            <a:endParaRPr lang="en-US" dirty="0"/>
          </a:p>
        </p:txBody>
      </p:sp>
      <p:sp>
        <p:nvSpPr>
          <p:cNvPr id="7" name="Text Placeholder 6"/>
          <p:cNvSpPr>
            <a:spLocks noGrp="1"/>
          </p:cNvSpPr>
          <p:nvPr>
            <p:ph type="body" sz="quarter" idx="3"/>
          </p:nvPr>
        </p:nvSpPr>
        <p:spPr/>
        <p:txBody>
          <a:bodyPr/>
          <a:lstStyle/>
          <a:p>
            <a:r>
              <a:rPr lang="en-US" dirty="0"/>
              <a:t>Survey Demographics</a:t>
            </a:r>
          </a:p>
        </p:txBody>
      </p:sp>
      <p:sp>
        <p:nvSpPr>
          <p:cNvPr id="8" name="Content Placeholder 7"/>
          <p:cNvSpPr>
            <a:spLocks noGrp="1"/>
          </p:cNvSpPr>
          <p:nvPr>
            <p:ph sz="quarter" idx="4"/>
          </p:nvPr>
        </p:nvSpPr>
        <p:spPr>
          <a:xfrm>
            <a:off x="6208712" y="3179763"/>
            <a:ext cx="4825159" cy="1538012"/>
          </a:xfrm>
        </p:spPr>
        <p:txBody>
          <a:bodyPr/>
          <a:lstStyle/>
          <a:p>
            <a:r>
              <a:rPr lang="en-US" dirty="0"/>
              <a:t>77% of respondents were female students</a:t>
            </a:r>
          </a:p>
          <a:p>
            <a:r>
              <a:rPr lang="en-US" dirty="0"/>
              <a:t>23% of respondents were male students</a:t>
            </a:r>
          </a:p>
          <a:p>
            <a:endParaRPr lang="en-US" dirty="0"/>
          </a:p>
          <a:p>
            <a:endParaRPr lang="en-US" dirty="0"/>
          </a:p>
        </p:txBody>
      </p:sp>
    </p:spTree>
    <p:extLst>
      <p:ext uri="{BB962C8B-B14F-4D97-AF65-F5344CB8AC3E}">
        <p14:creationId xmlns:p14="http://schemas.microsoft.com/office/powerpoint/2010/main" val="10174706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500"/>
                                        <p:tgtEl>
                                          <p:spTgt spid="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xEl>
                                              <p:pRg st="0" end="0"/>
                                            </p:txEl>
                                          </p:spTgt>
                                        </p:tgtEl>
                                        <p:attrNameLst>
                                          <p:attrName>style.visibility</p:attrName>
                                        </p:attrNameLst>
                                      </p:cBhvr>
                                      <p:to>
                                        <p:strVal val="visible"/>
                                      </p:to>
                                    </p:set>
                                    <p:animEffect transition="in" filter="fade">
                                      <p:cBhvr>
                                        <p:cTn id="36" dur="500"/>
                                        <p:tgtEl>
                                          <p:spTgt spid="8">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xEl>
                                              <p:pRg st="1" end="1"/>
                                            </p:txEl>
                                          </p:spTgt>
                                        </p:tgtEl>
                                        <p:attrNameLst>
                                          <p:attrName>style.visibility</p:attrName>
                                        </p:attrNameLst>
                                      </p:cBhvr>
                                      <p:to>
                                        <p:strVal val="visible"/>
                                      </p:to>
                                    </p:set>
                                    <p:animEffect transition="in" filter="fade">
                                      <p:cBhvr>
                                        <p:cTn id="41"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P spid="7" grpId="0" build="p"/>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Comparison</a:t>
            </a:r>
          </a:p>
        </p:txBody>
      </p:sp>
      <p:sp>
        <p:nvSpPr>
          <p:cNvPr id="3" name="Text Placeholder 2"/>
          <p:cNvSpPr>
            <a:spLocks noGrp="1"/>
          </p:cNvSpPr>
          <p:nvPr>
            <p:ph type="body" idx="1"/>
          </p:nvPr>
        </p:nvSpPr>
        <p:spPr/>
        <p:txBody>
          <a:bodyPr/>
          <a:lstStyle/>
          <a:p>
            <a:r>
              <a:rPr lang="en-US" dirty="0"/>
              <a:t>Longwood’s Demographics</a:t>
            </a:r>
          </a:p>
        </p:txBody>
      </p:sp>
      <p:sp>
        <p:nvSpPr>
          <p:cNvPr id="4" name="Content Placeholder 3"/>
          <p:cNvSpPr>
            <a:spLocks noGrp="1"/>
          </p:cNvSpPr>
          <p:nvPr>
            <p:ph sz="half" idx="2"/>
          </p:nvPr>
        </p:nvSpPr>
        <p:spPr>
          <a:xfrm>
            <a:off x="1154954" y="3179763"/>
            <a:ext cx="4825158" cy="1842812"/>
          </a:xfrm>
        </p:spPr>
        <p:txBody>
          <a:bodyPr>
            <a:normAutofit lnSpcReduction="10000"/>
          </a:bodyPr>
          <a:lstStyle/>
          <a:p>
            <a:r>
              <a:rPr lang="en-US" dirty="0"/>
              <a:t>22.5% of LU population are Freshman </a:t>
            </a:r>
          </a:p>
          <a:p>
            <a:r>
              <a:rPr lang="en-US" dirty="0"/>
              <a:t>26.2% of LU population are Sophomores</a:t>
            </a:r>
          </a:p>
          <a:p>
            <a:r>
              <a:rPr lang="en-US" dirty="0"/>
              <a:t>22.7% of LU population are Juniors</a:t>
            </a:r>
          </a:p>
          <a:p>
            <a:r>
              <a:rPr lang="en-US" dirty="0"/>
              <a:t>28.6% of LU population are Seniors</a:t>
            </a:r>
          </a:p>
        </p:txBody>
      </p:sp>
      <p:sp>
        <p:nvSpPr>
          <p:cNvPr id="5" name="Text Placeholder 4"/>
          <p:cNvSpPr>
            <a:spLocks noGrp="1"/>
          </p:cNvSpPr>
          <p:nvPr>
            <p:ph type="body" sz="quarter" idx="3"/>
          </p:nvPr>
        </p:nvSpPr>
        <p:spPr/>
        <p:txBody>
          <a:bodyPr/>
          <a:lstStyle/>
          <a:p>
            <a:r>
              <a:rPr lang="en-US" dirty="0"/>
              <a:t>Survey Demographics</a:t>
            </a:r>
          </a:p>
        </p:txBody>
      </p:sp>
      <p:sp>
        <p:nvSpPr>
          <p:cNvPr id="6" name="Content Placeholder 5"/>
          <p:cNvSpPr>
            <a:spLocks noGrp="1"/>
          </p:cNvSpPr>
          <p:nvPr>
            <p:ph sz="quarter" idx="4"/>
          </p:nvPr>
        </p:nvSpPr>
        <p:spPr>
          <a:xfrm>
            <a:off x="6208712" y="3179763"/>
            <a:ext cx="4825159" cy="2425907"/>
          </a:xfrm>
        </p:spPr>
        <p:txBody>
          <a:bodyPr>
            <a:normAutofit fontScale="92500"/>
          </a:bodyPr>
          <a:lstStyle/>
          <a:p>
            <a:r>
              <a:rPr lang="en-US" dirty="0"/>
              <a:t>41% of the106 respondents were Freshman.</a:t>
            </a:r>
          </a:p>
          <a:p>
            <a:r>
              <a:rPr lang="en-US" dirty="0"/>
              <a:t>30% of the106 respondents were Sophomores.</a:t>
            </a:r>
          </a:p>
          <a:p>
            <a:r>
              <a:rPr lang="en-US" dirty="0"/>
              <a:t>22% of the106 respondents were Juniors. </a:t>
            </a:r>
          </a:p>
          <a:p>
            <a:r>
              <a:rPr lang="en-US" dirty="0"/>
              <a:t>8% of the106 respondents were Seniors.</a:t>
            </a:r>
          </a:p>
        </p:txBody>
      </p:sp>
    </p:spTree>
    <p:extLst>
      <p:ext uri="{BB962C8B-B14F-4D97-AF65-F5344CB8AC3E}">
        <p14:creationId xmlns:p14="http://schemas.microsoft.com/office/powerpoint/2010/main" val="3799004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additive="base">
                                        <p:cTn id="2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additive="base">
                                        <p:cTn id="3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 calcmode="lin" valueType="num">
                                      <p:cBhvr additive="base">
                                        <p:cTn id="3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additive="base">
                                        <p:cTn id="4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0" end="0"/>
                                            </p:txEl>
                                          </p:spTgt>
                                        </p:tgtEl>
                                        <p:attrNameLst>
                                          <p:attrName>style.visibility</p:attrName>
                                        </p:attrNameLst>
                                      </p:cBhvr>
                                      <p:to>
                                        <p:strVal val="visible"/>
                                      </p:to>
                                    </p:set>
                                    <p:anim calcmode="lin" valueType="num">
                                      <p:cBhvr additive="base">
                                        <p:cTn id="4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 calcmode="lin" valueType="num">
                                      <p:cBhvr additive="base">
                                        <p:cTn id="5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6">
                                            <p:txEl>
                                              <p:pRg st="2" end="2"/>
                                            </p:txEl>
                                          </p:spTgt>
                                        </p:tgtEl>
                                        <p:attrNameLst>
                                          <p:attrName>style.visibility</p:attrName>
                                        </p:attrNameLst>
                                      </p:cBhvr>
                                      <p:to>
                                        <p:strVal val="visible"/>
                                      </p:to>
                                    </p:set>
                                    <p:anim calcmode="lin" valueType="num">
                                      <p:cBhvr additive="base">
                                        <p:cTn id="6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6">
                                            <p:txEl>
                                              <p:pRg st="3" end="3"/>
                                            </p:txEl>
                                          </p:spTgt>
                                        </p:tgtEl>
                                        <p:attrNameLst>
                                          <p:attrName>style.visibility</p:attrName>
                                        </p:attrNameLst>
                                      </p:cBhvr>
                                      <p:to>
                                        <p:strVal val="visible"/>
                                      </p:to>
                                    </p:set>
                                    <p:anim calcmode="lin" valueType="num">
                                      <p:cBhvr additive="base">
                                        <p:cTn id="6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Bias? Of course there’s BIAS!!!!</a:t>
            </a:r>
          </a:p>
        </p:txBody>
      </p:sp>
      <p:sp>
        <p:nvSpPr>
          <p:cNvPr id="3" name="Content Placeholder 2"/>
          <p:cNvSpPr>
            <a:spLocks noGrp="1"/>
          </p:cNvSpPr>
          <p:nvPr>
            <p:ph idx="1"/>
          </p:nvPr>
        </p:nvSpPr>
        <p:spPr>
          <a:xfrm>
            <a:off x="836902" y="2239618"/>
            <a:ext cx="10294924" cy="4499113"/>
          </a:xfrm>
        </p:spPr>
        <p:txBody>
          <a:bodyPr>
            <a:normAutofit/>
          </a:bodyPr>
          <a:lstStyle/>
          <a:p>
            <a:r>
              <a:rPr lang="en-US" dirty="0"/>
              <a:t>Any data collected is bias, you can’t ever have unbiased data. </a:t>
            </a:r>
          </a:p>
          <a:p>
            <a:endParaRPr lang="en-US" dirty="0"/>
          </a:p>
          <a:p>
            <a:r>
              <a:rPr lang="en-US" dirty="0"/>
              <a:t>Our first potential bias would be our time slots</a:t>
            </a:r>
          </a:p>
          <a:p>
            <a:pPr marL="0" indent="0">
              <a:buNone/>
            </a:pPr>
            <a:endParaRPr lang="en-US" dirty="0"/>
          </a:p>
          <a:p>
            <a:r>
              <a:rPr lang="en-US" dirty="0"/>
              <a:t>Our second potential bias was when it came to the entrances</a:t>
            </a:r>
          </a:p>
          <a:p>
            <a:pPr marL="0" indent="0">
              <a:buNone/>
            </a:pPr>
            <a:endParaRPr lang="en-US" dirty="0"/>
          </a:p>
          <a:p>
            <a:r>
              <a:rPr lang="en-US" dirty="0"/>
              <a:t>Our third potential bias we have is if a person was surveyed twice for the same question</a:t>
            </a:r>
          </a:p>
        </p:txBody>
      </p:sp>
    </p:spTree>
    <p:extLst>
      <p:ext uri="{BB962C8B-B14F-4D97-AF65-F5344CB8AC3E}">
        <p14:creationId xmlns:p14="http://schemas.microsoft.com/office/powerpoint/2010/main" val="1418068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301</TotalTime>
  <Words>1099</Words>
  <Application>Microsoft Macintosh PowerPoint</Application>
  <PresentationFormat>Custom</PresentationFormat>
  <Paragraphs>112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Ion Boardroom</vt:lpstr>
      <vt:lpstr>Survey Project Part II</vt:lpstr>
      <vt:lpstr>Why We Chose Our Question?</vt:lpstr>
      <vt:lpstr>Data Collection Day 1 </vt:lpstr>
      <vt:lpstr>Data Collection Day 2</vt:lpstr>
      <vt:lpstr>Data collection Day 3 and Day 4</vt:lpstr>
      <vt:lpstr>Why those places? Why that time? </vt:lpstr>
      <vt:lpstr>Demographic Comparison</vt:lpstr>
      <vt:lpstr>Demographic Comparison</vt:lpstr>
      <vt:lpstr>Bias? Of course there’s BIAS!!!!</vt:lpstr>
      <vt:lpstr>Question 1 </vt:lpstr>
      <vt:lpstr>Hypothesis Test Steps  </vt:lpstr>
      <vt:lpstr>Hypothesis Statistic and Results </vt:lpstr>
      <vt:lpstr>Hypothesis Interpretation</vt:lpstr>
      <vt:lpstr>Question 2</vt:lpstr>
      <vt:lpstr>Confidence Interval </vt:lpstr>
      <vt:lpstr>Statistic (P1 and P2) and results  </vt:lpstr>
      <vt:lpstr>Confidence Interval Interpretation</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Project Part II</dc:title>
  <dc:creator>Danyelle Hughes</dc:creator>
  <cp:lastModifiedBy>User Support Services</cp:lastModifiedBy>
  <cp:revision>30</cp:revision>
  <cp:lastPrinted>2016-11-29T21:45:09Z</cp:lastPrinted>
  <dcterms:created xsi:type="dcterms:W3CDTF">2016-11-15T00:27:33Z</dcterms:created>
  <dcterms:modified xsi:type="dcterms:W3CDTF">2016-11-29T22:42:47Z</dcterms:modified>
</cp:coreProperties>
</file>