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Lst>
  <p:notesMasterIdLst>
    <p:notesMasterId r:id="rId13"/>
  </p:notesMasterIdLst>
  <p:sldIdLst>
    <p:sldId id="256" r:id="rId2"/>
    <p:sldId id="257" r:id="rId3"/>
    <p:sldId id="263" r:id="rId4"/>
    <p:sldId id="265" r:id="rId5"/>
    <p:sldId id="266" r:id="rId6"/>
    <p:sldId id="267" r:id="rId7"/>
    <p:sldId id="268" r:id="rId8"/>
    <p:sldId id="269" r:id="rId9"/>
    <p:sldId id="270" r:id="rId10"/>
    <p:sldId id="271" r:id="rId11"/>
    <p:sldId id="272"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6D4B30-3EE8-4228-A354-9D765CA59638}">
  <a:tblStyle styleId="{226D4B30-3EE8-4228-A354-9D765CA59638}"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720"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8910568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2832354"/>
            <a:ext cx="7196328" cy="1102519"/>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3776" y="3943350"/>
            <a:ext cx="7196328" cy="740664"/>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6" y="3200400"/>
            <a:ext cx="7612063" cy="825104"/>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smtClean="0"/>
              <a:t>Click to edit Master title style</a:t>
            </a:r>
            <a:endParaRPr/>
          </a:p>
        </p:txBody>
      </p:sp>
      <p:sp>
        <p:nvSpPr>
          <p:cNvPr id="3" name="Picture Placeholder 2"/>
          <p:cNvSpPr>
            <a:spLocks noGrp="1"/>
          </p:cNvSpPr>
          <p:nvPr>
            <p:ph type="pic" idx="1"/>
          </p:nvPr>
        </p:nvSpPr>
        <p:spPr>
          <a:xfrm rot="21414040">
            <a:off x="1779080" y="337849"/>
            <a:ext cx="5486400" cy="2719661"/>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765176" y="4082653"/>
            <a:ext cx="7612063" cy="603647"/>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285750"/>
            <a:ext cx="3250360" cy="1223963"/>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608946" y="1563292"/>
            <a:ext cx="3250360" cy="2951559"/>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4767263"/>
            <a:ext cx="1143000" cy="273844"/>
          </a:xfrm>
        </p:spPr>
        <p:txBody>
          <a:bodyPr/>
          <a:lstStyle>
            <a:lvl1pPr algn="l">
              <a:defRPr/>
            </a:lvl1pPr>
          </a:lstStyle>
          <a:p>
            <a:fld id="{6BFECD78-3C8E-49F2-8FAB-59489D168ABB}" type="datetimeFigureOut">
              <a:rPr lang="en-US" smtClean="0"/>
              <a:t>3/30/17</a:t>
            </a:fld>
            <a:endParaRPr lang="en-US"/>
          </a:p>
        </p:txBody>
      </p:sp>
      <p:sp>
        <p:nvSpPr>
          <p:cNvPr id="6" name="Footer Placeholder 5"/>
          <p:cNvSpPr>
            <a:spLocks noGrp="1"/>
          </p:cNvSpPr>
          <p:nvPr>
            <p:ph type="ftr" sz="quarter" idx="11"/>
          </p:nvPr>
        </p:nvSpPr>
        <p:spPr>
          <a:xfrm>
            <a:off x="5791200" y="4767263"/>
            <a:ext cx="2895600" cy="273844"/>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4767263"/>
            <a:ext cx="533400" cy="273844"/>
          </a:xfrm>
        </p:spPr>
        <p:txBody>
          <a:bodyPr/>
          <a:lstStyle>
            <a:lvl1pPr>
              <a:defRPr>
                <a:solidFill>
                  <a:schemeClr val="tx2"/>
                </a:solidFill>
              </a:defRPr>
            </a:lvl1pPr>
          </a:lstStyle>
          <a:p>
            <a:fld id="{0FB56013-B943-42BA-886F-6F9D4EB85E9D}" type="slidenum">
              <a:rPr lang="en-US" smtClean="0"/>
              <a:t>‹#›</a:t>
            </a:fld>
            <a:endParaRPr lang="en-US"/>
          </a:p>
        </p:txBody>
      </p:sp>
      <p:sp>
        <p:nvSpPr>
          <p:cNvPr id="9" name="Picture Placeholder 7"/>
          <p:cNvSpPr>
            <a:spLocks noGrp="1"/>
          </p:cNvSpPr>
          <p:nvPr>
            <p:ph type="pic" sz="quarter" idx="14"/>
          </p:nvPr>
        </p:nvSpPr>
        <p:spPr>
          <a:xfrm rot="307655">
            <a:off x="4082874" y="2390799"/>
            <a:ext cx="4141140" cy="2161034"/>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
        <p:nvSpPr>
          <p:cNvPr id="8" name="Picture Placeholder 7"/>
          <p:cNvSpPr>
            <a:spLocks noGrp="1"/>
          </p:cNvSpPr>
          <p:nvPr>
            <p:ph type="pic" sz="quarter" idx="13"/>
          </p:nvPr>
        </p:nvSpPr>
        <p:spPr>
          <a:xfrm rot="21414752">
            <a:off x="4623469" y="253523"/>
            <a:ext cx="4141140" cy="216103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342900"/>
            <a:ext cx="1497106" cy="435768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96889" y="342900"/>
            <a:ext cx="6513511" cy="435768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p:bg>
      <p:bgPr>
        <a:solidFill>
          <a:srgbClr val="004C52"/>
        </a:solidFill>
        <a:effectLst/>
      </p:bgPr>
    </p:bg>
    <p:spTree>
      <p:nvGrpSpPr>
        <p:cNvPr id="1" name="Shape 8"/>
        <p:cNvGrpSpPr/>
        <p:nvPr/>
      </p:nvGrpSpPr>
      <p:grpSpPr>
        <a:xfrm>
          <a:off x="0" y="0"/>
          <a:ext cx="0" cy="0"/>
          <a:chOff x="0" y="0"/>
          <a:chExt cx="0" cy="0"/>
        </a:xfrm>
      </p:grpSpPr>
      <p:sp>
        <p:nvSpPr>
          <p:cNvPr id="12" name="Shape 12"/>
          <p:cNvSpPr txBox="1">
            <a:spLocks noGrp="1"/>
          </p:cNvSpPr>
          <p:nvPr>
            <p:ph type="ctrTitle"/>
          </p:nvPr>
        </p:nvSpPr>
        <p:spPr>
          <a:xfrm>
            <a:off x="1719025" y="1991825"/>
            <a:ext cx="5705999" cy="1159799"/>
          </a:xfrm>
          <a:prstGeom prst="rect">
            <a:avLst/>
          </a:prstGeom>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36"/>
        <p:cNvGrpSpPr/>
        <p:nvPr/>
      </p:nvGrpSpPr>
      <p:grpSpPr>
        <a:xfrm>
          <a:off x="0" y="0"/>
          <a:ext cx="0" cy="0"/>
          <a:chOff x="0" y="0"/>
          <a:chExt cx="0" cy="0"/>
        </a:xfrm>
      </p:grpSpPr>
      <p:sp>
        <p:nvSpPr>
          <p:cNvPr id="44" name="Shape 44"/>
          <p:cNvSpPr txBox="1">
            <a:spLocks noGrp="1"/>
          </p:cNvSpPr>
          <p:nvPr>
            <p:ph type="title"/>
          </p:nvPr>
        </p:nvSpPr>
        <p:spPr>
          <a:xfrm>
            <a:off x="886650" y="398400"/>
            <a:ext cx="7370699"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body" idx="1"/>
          </p:nvPr>
        </p:nvSpPr>
        <p:spPr>
          <a:xfrm>
            <a:off x="904925" y="1495850"/>
            <a:ext cx="3560099" cy="34299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46" name="Shape 46"/>
          <p:cNvSpPr txBox="1">
            <a:spLocks noGrp="1"/>
          </p:cNvSpPr>
          <p:nvPr>
            <p:ph type="body" idx="2"/>
          </p:nvPr>
        </p:nvSpPr>
        <p:spPr>
          <a:xfrm>
            <a:off x="4679179" y="1495850"/>
            <a:ext cx="3560099" cy="3429900"/>
          </a:xfrm>
          <a:prstGeom prst="rect">
            <a:avLst/>
          </a:prstGeom>
        </p:spPr>
        <p:txBody>
          <a:bodyPr lIns="91425" tIns="91425" rIns="91425" bIns="91425" anchor="t"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90" y="2830746"/>
            <a:ext cx="7199311" cy="1102519"/>
          </a:xfrm>
        </p:spPr>
        <p:txBody>
          <a:bodyPr anchor="b" anchorCtr="0"/>
          <a:lstStyle>
            <a:lvl1pPr algn="l">
              <a:defRPr sz="4800"/>
            </a:lvl1pPr>
          </a:lstStyle>
          <a:p>
            <a:r>
              <a:rPr lang="en-US" smtClean="0"/>
              <a:t>Click to edit Master title style</a:t>
            </a:r>
            <a:endParaRPr/>
          </a:p>
        </p:txBody>
      </p:sp>
      <p:sp>
        <p:nvSpPr>
          <p:cNvPr id="3" name="Subtitle 2"/>
          <p:cNvSpPr>
            <a:spLocks noGrp="1"/>
          </p:cNvSpPr>
          <p:nvPr>
            <p:ph type="subTitle" idx="1"/>
          </p:nvPr>
        </p:nvSpPr>
        <p:spPr>
          <a:xfrm>
            <a:off x="496888" y="3943350"/>
            <a:ext cx="7199312" cy="74295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4" y="416282"/>
            <a:ext cx="4142460" cy="2314049"/>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6" y="1677521"/>
            <a:ext cx="7612063" cy="1021556"/>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65176" y="2712945"/>
            <a:ext cx="7612063" cy="1125140"/>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5" y="59601"/>
            <a:ext cx="7612063" cy="1063229"/>
          </a:xfrm>
        </p:spPr>
        <p:txBody>
          <a:bodyPr/>
          <a:lstStyle/>
          <a:p>
            <a:r>
              <a:rPr lang="en-US" smtClean="0"/>
              <a:t>Click to edit Master title style</a:t>
            </a:r>
            <a:endParaRPr/>
          </a:p>
        </p:txBody>
      </p:sp>
      <p:sp>
        <p:nvSpPr>
          <p:cNvPr id="3" name="Content Placeholder 2"/>
          <p:cNvSpPr>
            <a:spLocks noGrp="1"/>
          </p:cNvSpPr>
          <p:nvPr>
            <p:ph sz="half" idx="1"/>
          </p:nvPr>
        </p:nvSpPr>
        <p:spPr>
          <a:xfrm>
            <a:off x="765175" y="1563291"/>
            <a:ext cx="3657600" cy="3137297"/>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19637" y="1563291"/>
            <a:ext cx="3657600" cy="3137297"/>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BFECD78-3C8E-49F2-8FAB-59489D168ABB}" type="datetimeFigureOut">
              <a:rPr lang="en-US" smtClean="0"/>
              <a:t>3/30/17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5" y="59601"/>
            <a:ext cx="7612063" cy="1063229"/>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65174" y="1265634"/>
            <a:ext cx="3657600" cy="677466"/>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5174" y="1986804"/>
            <a:ext cx="3657600" cy="2706220"/>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19637" y="1265634"/>
            <a:ext cx="3657600" cy="677466"/>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9637" y="1986804"/>
            <a:ext cx="3657600" cy="2706220"/>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BFECD78-3C8E-49F2-8FAB-59489D168ABB}" type="datetimeFigureOut">
              <a:rPr lang="en-US" smtClean="0"/>
              <a:t>3/30/17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BFECD78-3C8E-49F2-8FAB-59489D168ABB}" type="datetimeFigureOut">
              <a:rPr lang="en-US" smtClean="0"/>
              <a:t>3/30/17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6" y="285750"/>
            <a:ext cx="3250360" cy="1223963"/>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495801" y="285750"/>
            <a:ext cx="4149725" cy="4414838"/>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08946" y="1563292"/>
            <a:ext cx="3250360" cy="2951559"/>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495800" y="4767263"/>
            <a:ext cx="1143000" cy="273844"/>
          </a:xfrm>
        </p:spPr>
        <p:txBody>
          <a:bodyPr/>
          <a:lstStyle>
            <a:lvl1pPr algn="l">
              <a:defRPr/>
            </a:lvl1pPr>
          </a:lstStyle>
          <a:p>
            <a:fld id="{6BFECD78-3C8E-49F2-8FAB-59489D168ABB}" type="datetimeFigureOut">
              <a:rPr lang="en-US" smtClean="0"/>
              <a:t>3/30/17</a:t>
            </a:fld>
            <a:endParaRPr lang="en-US"/>
          </a:p>
        </p:txBody>
      </p:sp>
      <p:sp>
        <p:nvSpPr>
          <p:cNvPr id="6" name="Footer Placeholder 5"/>
          <p:cNvSpPr>
            <a:spLocks noGrp="1"/>
          </p:cNvSpPr>
          <p:nvPr>
            <p:ph type="ftr" sz="quarter" idx="11"/>
          </p:nvPr>
        </p:nvSpPr>
        <p:spPr>
          <a:xfrm>
            <a:off x="5791200" y="4767263"/>
            <a:ext cx="2895600" cy="273844"/>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6" y="4767263"/>
            <a:ext cx="533400" cy="273844"/>
          </a:xfrm>
        </p:spPr>
        <p:txBody>
          <a:bodyPr/>
          <a:lstStyle>
            <a:lvl1pPr>
              <a:defRPr>
                <a:solidFill>
                  <a:schemeClr val="tx2"/>
                </a:solidFill>
              </a:defRPr>
            </a:lvl1pPr>
          </a:lstStyle>
          <a:p>
            <a:fld id="{0FB56013-B943-42BA-886F-6F9D4EB85E9D}" type="slidenum">
              <a:rPr lang="en-US" smtClean="0"/>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5" y="59601"/>
            <a:ext cx="7612063" cy="1063229"/>
          </a:xfrm>
          <a:prstGeom prst="rect">
            <a:avLst/>
          </a:prstGeom>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765175" y="1553135"/>
            <a:ext cx="7612064" cy="313652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53200" y="4767263"/>
            <a:ext cx="2133600" cy="273844"/>
          </a:xfrm>
          <a:prstGeom prst="rect">
            <a:avLst/>
          </a:prstGeom>
        </p:spPr>
        <p:txBody>
          <a:bodyPr vert="horz" lIns="91440" tIns="45720" rIns="91440" bIns="45720" rtlCol="0" anchor="ctr"/>
          <a:lstStyle>
            <a:lvl1pPr algn="r">
              <a:defRPr sz="1200">
                <a:solidFill>
                  <a:schemeClr val="bg1"/>
                </a:solidFill>
              </a:defRPr>
            </a:lvl1pPr>
          </a:lstStyle>
          <a:p>
            <a:fld id="{6BFECD78-3C8E-49F2-8FAB-59489D168ABB}" type="datetimeFigureOut">
              <a:rPr lang="en-US" smtClean="0"/>
              <a:t>3/30/17</a:t>
            </a:fld>
            <a:endParaRPr lang="en-US"/>
          </a:p>
        </p:txBody>
      </p:sp>
      <p:sp>
        <p:nvSpPr>
          <p:cNvPr id="5" name="Footer Placeholder 4"/>
          <p:cNvSpPr>
            <a:spLocks noGrp="1"/>
          </p:cNvSpPr>
          <p:nvPr>
            <p:ph type="ftr" sz="quarter" idx="3"/>
          </p:nvPr>
        </p:nvSpPr>
        <p:spPr>
          <a:xfrm>
            <a:off x="443753" y="4767263"/>
            <a:ext cx="2895600" cy="273844"/>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4767263"/>
            <a:ext cx="533400" cy="273844"/>
          </a:xfrm>
          <a:prstGeom prst="rect">
            <a:avLst/>
          </a:prstGeom>
        </p:spPr>
        <p:txBody>
          <a:bodyPr vert="horz" lIns="91440" tIns="45720" rIns="91440" bIns="45720" rtlCol="0" anchor="ctr"/>
          <a:lstStyle>
            <a:lvl1pPr algn="ctr">
              <a:defRPr sz="1200">
                <a:solidFill>
                  <a:schemeClr val="bg1"/>
                </a:solidFill>
              </a:defRPr>
            </a:lvl1pPr>
          </a:lstStyle>
          <a:p>
            <a:fld id="{0FB56013-B943-42BA-886F-6F9D4EB85E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Lst>
  <p:hf sldNum="0" hdr="0" ftr="0" dt="0"/>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ctrTitle"/>
          </p:nvPr>
        </p:nvSpPr>
        <p:spPr>
          <a:xfrm>
            <a:off x="370479" y="2281094"/>
            <a:ext cx="7196328" cy="1102519"/>
          </a:xfrm>
          <a:prstGeom prst="rect">
            <a:avLst/>
          </a:prstGeom>
        </p:spPr>
        <p:txBody>
          <a:bodyPr lIns="91425" tIns="91425" rIns="91425" bIns="91425" anchor="ctr" anchorCtr="0">
            <a:noAutofit/>
          </a:bodyPr>
          <a:lstStyle/>
          <a:p>
            <a:pPr lvl="0">
              <a:spcBef>
                <a:spcPts val="0"/>
              </a:spcBef>
              <a:buNone/>
            </a:pPr>
            <a:r>
              <a:rPr lang="en-US" dirty="0" smtClean="0">
                <a:latin typeface="Georgia"/>
                <a:cs typeface="Georgia"/>
              </a:rPr>
              <a:t>Mindless eating: Mini- Experiment </a:t>
            </a:r>
            <a:endParaRPr lang="en" dirty="0">
              <a:latin typeface="Georgia"/>
              <a:cs typeface="Georgia"/>
            </a:endParaRPr>
          </a:p>
        </p:txBody>
      </p:sp>
      <p:sp>
        <p:nvSpPr>
          <p:cNvPr id="3" name="Subtitle 2"/>
          <p:cNvSpPr>
            <a:spLocks noGrp="1"/>
          </p:cNvSpPr>
          <p:nvPr>
            <p:ph type="subTitle" idx="1"/>
          </p:nvPr>
        </p:nvSpPr>
        <p:spPr>
          <a:xfrm>
            <a:off x="493776" y="3573018"/>
            <a:ext cx="7196328" cy="740664"/>
          </a:xfrm>
        </p:spPr>
        <p:txBody>
          <a:bodyPr/>
          <a:lstStyle/>
          <a:p>
            <a:r>
              <a:rPr lang="en-US" dirty="0" smtClean="0"/>
              <a:t>By: Sara Jane Anderson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Georgia"/>
                <a:cs typeface="Georgia"/>
              </a:rPr>
              <a:t>9.) </a:t>
            </a:r>
            <a:r>
              <a:rPr lang="en-US" sz="2400" dirty="0"/>
              <a:t>What observations/opinions can you make regarding the results about the Longwood University population? </a:t>
            </a:r>
            <a:endParaRPr lang="en-US" sz="2400" dirty="0">
              <a:latin typeface="Georgia"/>
              <a:cs typeface="Georgia"/>
            </a:endParaRPr>
          </a:p>
        </p:txBody>
      </p:sp>
      <p:sp>
        <p:nvSpPr>
          <p:cNvPr id="3" name="Content Placeholder 2"/>
          <p:cNvSpPr>
            <a:spLocks noGrp="1"/>
          </p:cNvSpPr>
          <p:nvPr>
            <p:ph idx="1"/>
          </p:nvPr>
        </p:nvSpPr>
        <p:spPr/>
        <p:txBody>
          <a:bodyPr/>
          <a:lstStyle/>
          <a:p>
            <a:pPr>
              <a:buFont typeface="Wingdings" charset="2"/>
              <a:buChar char="u"/>
            </a:pPr>
            <a:r>
              <a:rPr lang="en-US" dirty="0" smtClean="0">
                <a:solidFill>
                  <a:srgbClr val="8BAB42"/>
                </a:solidFill>
                <a:latin typeface="Georgia"/>
                <a:cs typeface="Georgia"/>
              </a:rPr>
              <a:t>I can conclude that like most Americans, the students at Longwood eat until their plate is empty, not until they are full. </a:t>
            </a:r>
          </a:p>
          <a:p>
            <a:pPr marL="0" indent="0">
              <a:buNone/>
            </a:pPr>
            <a:endParaRPr lang="en-US" dirty="0">
              <a:solidFill>
                <a:srgbClr val="8BAB42"/>
              </a:solidFill>
              <a:latin typeface="Georgia"/>
              <a:cs typeface="Georgia"/>
            </a:endParaRPr>
          </a:p>
        </p:txBody>
      </p:sp>
    </p:spTree>
    <p:extLst>
      <p:ext uri="{BB962C8B-B14F-4D97-AF65-F5344CB8AC3E}">
        <p14:creationId xmlns:p14="http://schemas.microsoft.com/office/powerpoint/2010/main" val="2300821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Georgia"/>
                <a:cs typeface="Georgia"/>
              </a:rPr>
              <a:t>10.) </a:t>
            </a:r>
            <a:r>
              <a:rPr lang="en-US" sz="2400" dirty="0"/>
              <a:t>How can these results help to change “Mindless Eating?”</a:t>
            </a:r>
            <a:endParaRPr lang="en-US" sz="2400" dirty="0">
              <a:latin typeface="Georgia"/>
              <a:cs typeface="Georgia"/>
            </a:endParaRPr>
          </a:p>
        </p:txBody>
      </p:sp>
      <p:sp>
        <p:nvSpPr>
          <p:cNvPr id="3" name="Content Placeholder 2"/>
          <p:cNvSpPr>
            <a:spLocks noGrp="1"/>
          </p:cNvSpPr>
          <p:nvPr>
            <p:ph idx="1"/>
          </p:nvPr>
        </p:nvSpPr>
        <p:spPr/>
        <p:txBody>
          <a:bodyPr/>
          <a:lstStyle/>
          <a:p>
            <a:pPr>
              <a:buFont typeface="Wingdings" charset="2"/>
              <a:buChar char="u"/>
            </a:pPr>
            <a:r>
              <a:rPr lang="en-US" dirty="0" smtClean="0">
                <a:solidFill>
                  <a:srgbClr val="8BAB42"/>
                </a:solidFill>
                <a:latin typeface="Georgia"/>
                <a:cs typeface="Georgia"/>
              </a:rPr>
              <a:t>These results can show students that they should pay closer attention to how much food they put on their plate and rather than filling the plate, they should get the proper servings </a:t>
            </a:r>
            <a:r>
              <a:rPr lang="en-US" smtClean="0">
                <a:solidFill>
                  <a:srgbClr val="8BAB42"/>
                </a:solidFill>
                <a:latin typeface="Georgia"/>
                <a:cs typeface="Georgia"/>
              </a:rPr>
              <a:t>of food. </a:t>
            </a:r>
          </a:p>
          <a:p>
            <a:pPr marL="0" indent="0">
              <a:buNone/>
            </a:pPr>
            <a:endParaRPr lang="en-US">
              <a:solidFill>
                <a:srgbClr val="8BAB42"/>
              </a:solidFill>
              <a:latin typeface="Georgia"/>
              <a:cs typeface="Georgia"/>
            </a:endParaRPr>
          </a:p>
        </p:txBody>
      </p:sp>
    </p:spTree>
    <p:extLst>
      <p:ext uri="{BB962C8B-B14F-4D97-AF65-F5344CB8AC3E}">
        <p14:creationId xmlns:p14="http://schemas.microsoft.com/office/powerpoint/2010/main" val="22323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868579" y="176445"/>
            <a:ext cx="7370699" cy="857400"/>
          </a:xfrm>
          <a:prstGeom prst="rect">
            <a:avLst/>
          </a:prstGeom>
        </p:spPr>
        <p:txBody>
          <a:bodyPr lIns="91425" tIns="91425" rIns="91425" bIns="91425" anchor="t" anchorCtr="0">
            <a:noAutofit/>
          </a:bodyPr>
          <a:lstStyle/>
          <a:p>
            <a:pPr lvl="0"/>
            <a:r>
              <a:rPr lang="en-US" sz="2400" dirty="0">
                <a:latin typeface="Georgia"/>
                <a:cs typeface="Georgia"/>
              </a:rPr>
              <a:t>1.</a:t>
            </a:r>
            <a:r>
              <a:rPr lang="en-US" sz="2400" dirty="0" smtClean="0">
                <a:latin typeface="Georgia"/>
                <a:cs typeface="Georgia"/>
              </a:rPr>
              <a:t>)Describe </a:t>
            </a:r>
            <a:r>
              <a:rPr lang="en-US" sz="2400" dirty="0">
                <a:latin typeface="Georgia"/>
                <a:cs typeface="Georgia"/>
              </a:rPr>
              <a:t>the topic and methods of the mini research study</a:t>
            </a:r>
            <a:endParaRPr lang="en" sz="2400" dirty="0">
              <a:latin typeface="Georgia"/>
              <a:cs typeface="Georgia"/>
            </a:endParaRPr>
          </a:p>
        </p:txBody>
      </p:sp>
      <p:sp>
        <p:nvSpPr>
          <p:cNvPr id="8" name="TextBox 7"/>
          <p:cNvSpPr txBox="1"/>
          <p:nvPr/>
        </p:nvSpPr>
        <p:spPr>
          <a:xfrm>
            <a:off x="641143" y="1467370"/>
            <a:ext cx="7598135" cy="2677656"/>
          </a:xfrm>
          <a:prstGeom prst="rect">
            <a:avLst/>
          </a:prstGeom>
          <a:noFill/>
        </p:spPr>
        <p:txBody>
          <a:bodyPr wrap="square" rtlCol="0">
            <a:spAutoFit/>
          </a:bodyPr>
          <a:lstStyle/>
          <a:p>
            <a:pPr marL="342900" indent="-342900">
              <a:buFont typeface="Wingdings" charset="2"/>
              <a:buChar char="u"/>
            </a:pPr>
            <a:r>
              <a:rPr lang="en-US" sz="2400" dirty="0">
                <a:solidFill>
                  <a:srgbClr val="8BAB42"/>
                </a:solidFill>
                <a:latin typeface="Georgia"/>
                <a:cs typeface="Georgia"/>
              </a:rPr>
              <a:t> </a:t>
            </a:r>
            <a:r>
              <a:rPr lang="en-US" sz="2400" dirty="0" smtClean="0">
                <a:solidFill>
                  <a:srgbClr val="8BAB42"/>
                </a:solidFill>
                <a:latin typeface="Georgia"/>
                <a:cs typeface="Georgia"/>
              </a:rPr>
              <a:t>I conducted an observational study/ mini experiment at </a:t>
            </a:r>
            <a:r>
              <a:rPr lang="en-US" sz="2400" dirty="0" err="1" smtClean="0">
                <a:solidFill>
                  <a:srgbClr val="8BAB42"/>
                </a:solidFill>
                <a:latin typeface="Georgia"/>
                <a:cs typeface="Georgia"/>
              </a:rPr>
              <a:t>Dorrill</a:t>
            </a:r>
            <a:r>
              <a:rPr lang="en-US" sz="2400" dirty="0" smtClean="0">
                <a:solidFill>
                  <a:srgbClr val="8BAB42"/>
                </a:solidFill>
                <a:latin typeface="Georgia"/>
                <a:cs typeface="Georgia"/>
              </a:rPr>
              <a:t> Dining Hall.</a:t>
            </a:r>
          </a:p>
          <a:p>
            <a:pPr marL="342900" indent="-342900">
              <a:buFont typeface="Wingdings" charset="2"/>
              <a:buChar char="u"/>
            </a:pPr>
            <a:r>
              <a:rPr lang="en-US" sz="2400" dirty="0" smtClean="0">
                <a:solidFill>
                  <a:srgbClr val="8BAB42"/>
                </a:solidFill>
                <a:latin typeface="Georgia"/>
                <a:cs typeface="Georgia"/>
              </a:rPr>
              <a:t>I recorded the first 10 students that came into D hall. </a:t>
            </a:r>
          </a:p>
          <a:p>
            <a:pPr marL="342900" indent="-342900">
              <a:buFont typeface="Wingdings" charset="2"/>
              <a:buChar char="u"/>
            </a:pPr>
            <a:r>
              <a:rPr lang="en-US" sz="2400" dirty="0" smtClean="0">
                <a:solidFill>
                  <a:srgbClr val="8BAB42"/>
                </a:solidFill>
                <a:latin typeface="Georgia"/>
                <a:cs typeface="Georgia"/>
              </a:rPr>
              <a:t>I asked each student to fill their plate as they normally would. </a:t>
            </a:r>
          </a:p>
          <a:p>
            <a:pPr marL="342900" indent="-342900">
              <a:buFont typeface="Wingdings" charset="2"/>
              <a:buChar char="u"/>
            </a:pPr>
            <a:endParaRPr lang="en-US" sz="2400" dirty="0">
              <a:solidFill>
                <a:srgbClr val="8BAB42"/>
              </a:solidFill>
              <a:latin typeface="Georgia"/>
              <a:cs typeface="Georg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2" name="Shape 152"/>
          <p:cNvSpPr txBox="1">
            <a:spLocks noGrp="1"/>
          </p:cNvSpPr>
          <p:nvPr>
            <p:ph type="title"/>
          </p:nvPr>
        </p:nvSpPr>
        <p:spPr>
          <a:xfrm>
            <a:off x="548007" y="110975"/>
            <a:ext cx="7691271" cy="974139"/>
          </a:xfrm>
          <a:prstGeom prst="rect">
            <a:avLst/>
          </a:prstGeom>
        </p:spPr>
        <p:txBody>
          <a:bodyPr lIns="91425" tIns="91425" rIns="91425" bIns="91425" anchor="t" anchorCtr="0">
            <a:noAutofit/>
          </a:bodyPr>
          <a:lstStyle/>
          <a:p>
            <a:pPr lvl="0"/>
            <a:r>
              <a:rPr lang="en-US" sz="2400" dirty="0">
                <a:latin typeface="Georgia"/>
                <a:cs typeface="Georgia"/>
              </a:rPr>
              <a:t>2.)	Why is researching this particular topic and research relevant to the general </a:t>
            </a:r>
            <a:r>
              <a:rPr lang="en-US" sz="2400" dirty="0"/>
              <a:t>population?</a:t>
            </a:r>
            <a:br>
              <a:rPr lang="en-US" sz="2400" dirty="0"/>
            </a:br>
            <a:endParaRPr lang="en" sz="2400" dirty="0"/>
          </a:p>
        </p:txBody>
      </p:sp>
      <p:sp>
        <p:nvSpPr>
          <p:cNvPr id="151" name="Shape 151"/>
          <p:cNvSpPr txBox="1">
            <a:spLocks noGrp="1"/>
          </p:cNvSpPr>
          <p:nvPr>
            <p:ph type="body" idx="1"/>
          </p:nvPr>
        </p:nvSpPr>
        <p:spPr>
          <a:xfrm>
            <a:off x="904925" y="1495850"/>
            <a:ext cx="7334353" cy="3429900"/>
          </a:xfrm>
          <a:prstGeom prst="rect">
            <a:avLst/>
          </a:prstGeom>
        </p:spPr>
        <p:txBody>
          <a:bodyPr lIns="91425" tIns="91425" rIns="91425" bIns="91425" anchor="t" anchorCtr="0">
            <a:noAutofit/>
          </a:bodyPr>
          <a:lstStyle/>
          <a:p>
            <a:pPr>
              <a:buFont typeface="Wingdings" charset="2"/>
              <a:buChar char="u"/>
            </a:pPr>
            <a:r>
              <a:rPr lang="en-US" sz="2400" dirty="0" smtClean="0">
                <a:solidFill>
                  <a:srgbClr val="8BAB42"/>
                </a:solidFill>
                <a:latin typeface="Georgia"/>
                <a:cs typeface="Georgia"/>
              </a:rPr>
              <a:t>This  topic is relevant because </a:t>
            </a:r>
            <a:r>
              <a:rPr lang="en-US" sz="2400" dirty="0" smtClean="0">
                <a:solidFill>
                  <a:srgbClr val="8BAB42"/>
                </a:solidFill>
                <a:latin typeface="Georgia"/>
                <a:cs typeface="Georgia"/>
              </a:rPr>
              <a:t>people </a:t>
            </a:r>
            <a:r>
              <a:rPr lang="en-US" sz="2400" dirty="0" smtClean="0">
                <a:solidFill>
                  <a:srgbClr val="8BAB42"/>
                </a:solidFill>
                <a:latin typeface="Georgia"/>
                <a:cs typeface="Georgia"/>
              </a:rPr>
              <a:t>generally don</a:t>
            </a:r>
            <a:r>
              <a:rPr lang="uk-UA" sz="2400" dirty="0" smtClean="0">
                <a:solidFill>
                  <a:srgbClr val="8BAB42"/>
                </a:solidFill>
                <a:latin typeface="Georgia"/>
                <a:cs typeface="Georgia"/>
              </a:rPr>
              <a:t>’</a:t>
            </a:r>
            <a:r>
              <a:rPr lang="en-US" sz="2400" dirty="0" smtClean="0">
                <a:solidFill>
                  <a:srgbClr val="8BAB42"/>
                </a:solidFill>
                <a:latin typeface="Georgia"/>
                <a:cs typeface="Georgia"/>
              </a:rPr>
              <a:t>t eat until they are full, they eat until their plate is empty. </a:t>
            </a:r>
            <a:r>
              <a:rPr lang="en-US" sz="2400" dirty="0" smtClean="0">
                <a:solidFill>
                  <a:srgbClr val="8BAB42"/>
                </a:solidFill>
                <a:latin typeface="Georgia"/>
                <a:cs typeface="Georgia"/>
              </a:rPr>
              <a:t>Students are not getting proper nutrition because they are filling their plates with larger portions of food and not considering serving sizes. </a:t>
            </a:r>
            <a:endParaRPr lang="en-US" sz="2400" dirty="0" smtClean="0">
              <a:solidFill>
                <a:srgbClr val="8BAB42"/>
              </a:solidFill>
              <a:latin typeface="Georgia"/>
              <a:cs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Georgia"/>
                <a:cs typeface="Georgia"/>
              </a:rPr>
              <a:t>3) Who was studied? </a:t>
            </a:r>
            <a:endParaRPr lang="en-US" sz="2400" dirty="0">
              <a:latin typeface="Georgia"/>
              <a:cs typeface="Georgia"/>
            </a:endParaRPr>
          </a:p>
        </p:txBody>
      </p:sp>
      <p:sp>
        <p:nvSpPr>
          <p:cNvPr id="4" name="Content Placeholder 3"/>
          <p:cNvSpPr>
            <a:spLocks noGrp="1"/>
          </p:cNvSpPr>
          <p:nvPr>
            <p:ph sz="half" idx="2"/>
          </p:nvPr>
        </p:nvSpPr>
        <p:spPr>
          <a:xfrm>
            <a:off x="443869" y="1319399"/>
            <a:ext cx="4771586" cy="3262647"/>
          </a:xfrm>
        </p:spPr>
        <p:txBody>
          <a:bodyPr>
            <a:normAutofit fontScale="85000" lnSpcReduction="20000"/>
          </a:bodyPr>
          <a:lstStyle/>
          <a:p>
            <a:pPr>
              <a:lnSpc>
                <a:spcPct val="50000"/>
              </a:lnSpc>
              <a:buFont typeface="Wingdings" charset="2"/>
              <a:buChar char="u"/>
            </a:pPr>
            <a:r>
              <a:rPr lang="en-US" dirty="0">
                <a:solidFill>
                  <a:srgbClr val="8BAB42"/>
                </a:solidFill>
                <a:latin typeface="Georgia"/>
                <a:cs typeface="Georgia"/>
              </a:rPr>
              <a:t>Student 1: Female college student		</a:t>
            </a:r>
          </a:p>
          <a:p>
            <a:pPr>
              <a:lnSpc>
                <a:spcPct val="50000"/>
              </a:lnSpc>
              <a:buFont typeface="Wingdings" charset="2"/>
              <a:buChar char="u"/>
            </a:pPr>
            <a:r>
              <a:rPr lang="en-US" dirty="0">
                <a:solidFill>
                  <a:srgbClr val="8BAB42"/>
                </a:solidFill>
                <a:latin typeface="Georgia"/>
                <a:cs typeface="Georgia"/>
              </a:rPr>
              <a:t>Student 2: Male college student</a:t>
            </a:r>
          </a:p>
          <a:p>
            <a:pPr>
              <a:lnSpc>
                <a:spcPct val="50000"/>
              </a:lnSpc>
              <a:buFont typeface="Wingdings" charset="2"/>
              <a:buChar char="u"/>
            </a:pPr>
            <a:r>
              <a:rPr lang="en-US" dirty="0">
                <a:solidFill>
                  <a:srgbClr val="8BAB42"/>
                </a:solidFill>
                <a:latin typeface="Georgia"/>
                <a:cs typeface="Georgia"/>
              </a:rPr>
              <a:t>Student 3: Female college student</a:t>
            </a:r>
          </a:p>
          <a:p>
            <a:pPr>
              <a:lnSpc>
                <a:spcPct val="50000"/>
              </a:lnSpc>
              <a:buFont typeface="Wingdings" charset="2"/>
              <a:buChar char="u"/>
            </a:pPr>
            <a:r>
              <a:rPr lang="en-US" dirty="0">
                <a:solidFill>
                  <a:srgbClr val="8BAB42"/>
                </a:solidFill>
                <a:latin typeface="Georgia"/>
                <a:cs typeface="Georgia"/>
              </a:rPr>
              <a:t>Student 4: Female college student</a:t>
            </a:r>
          </a:p>
          <a:p>
            <a:pPr>
              <a:lnSpc>
                <a:spcPct val="50000"/>
              </a:lnSpc>
              <a:buFont typeface="Wingdings" charset="2"/>
              <a:buChar char="u"/>
            </a:pPr>
            <a:r>
              <a:rPr lang="en-US" dirty="0">
                <a:solidFill>
                  <a:srgbClr val="8BAB42"/>
                </a:solidFill>
                <a:latin typeface="Georgia"/>
                <a:cs typeface="Georgia"/>
              </a:rPr>
              <a:t>Student 5: Female college student</a:t>
            </a:r>
          </a:p>
          <a:p>
            <a:pPr>
              <a:lnSpc>
                <a:spcPct val="50000"/>
              </a:lnSpc>
              <a:buFont typeface="Wingdings" charset="2"/>
              <a:buChar char="u"/>
            </a:pPr>
            <a:r>
              <a:rPr lang="en-US" dirty="0">
                <a:solidFill>
                  <a:srgbClr val="8BAB42"/>
                </a:solidFill>
                <a:latin typeface="Georgia"/>
                <a:cs typeface="Georgia"/>
              </a:rPr>
              <a:t>Student 6: Male college student</a:t>
            </a:r>
          </a:p>
          <a:p>
            <a:pPr>
              <a:lnSpc>
                <a:spcPct val="50000"/>
              </a:lnSpc>
              <a:buFont typeface="Wingdings" charset="2"/>
              <a:buChar char="u"/>
            </a:pPr>
            <a:r>
              <a:rPr lang="en-US" dirty="0">
                <a:solidFill>
                  <a:srgbClr val="8BAB42"/>
                </a:solidFill>
                <a:latin typeface="Georgia"/>
                <a:cs typeface="Georgia"/>
              </a:rPr>
              <a:t>Student 7: Male college student</a:t>
            </a:r>
          </a:p>
          <a:p>
            <a:pPr>
              <a:lnSpc>
                <a:spcPct val="50000"/>
              </a:lnSpc>
              <a:buFont typeface="Wingdings" charset="2"/>
              <a:buChar char="u"/>
            </a:pPr>
            <a:r>
              <a:rPr lang="en-US" dirty="0">
                <a:solidFill>
                  <a:srgbClr val="8BAB42"/>
                </a:solidFill>
                <a:latin typeface="Georgia"/>
                <a:cs typeface="Georgia"/>
              </a:rPr>
              <a:t>Student 8: Male college student</a:t>
            </a:r>
          </a:p>
          <a:p>
            <a:pPr>
              <a:lnSpc>
                <a:spcPct val="50000"/>
              </a:lnSpc>
              <a:buFont typeface="Wingdings" charset="2"/>
              <a:buChar char="u"/>
            </a:pPr>
            <a:r>
              <a:rPr lang="en-US" dirty="0">
                <a:solidFill>
                  <a:srgbClr val="8BAB42"/>
                </a:solidFill>
                <a:latin typeface="Georgia"/>
                <a:cs typeface="Georgia"/>
              </a:rPr>
              <a:t>Student 9: Female college student</a:t>
            </a:r>
          </a:p>
          <a:p>
            <a:pPr>
              <a:lnSpc>
                <a:spcPct val="50000"/>
              </a:lnSpc>
              <a:buFont typeface="Wingdings" charset="2"/>
              <a:buChar char="u"/>
            </a:pPr>
            <a:r>
              <a:rPr lang="en-US" dirty="0">
                <a:solidFill>
                  <a:srgbClr val="8BAB42"/>
                </a:solidFill>
                <a:latin typeface="Georgia"/>
                <a:cs typeface="Georgia"/>
              </a:rPr>
              <a:t>Student 10: Male college student</a:t>
            </a:r>
          </a:p>
        </p:txBody>
      </p:sp>
      <p:sp>
        <p:nvSpPr>
          <p:cNvPr id="6" name="Content Placeholder 5"/>
          <p:cNvSpPr>
            <a:spLocks noGrp="1"/>
          </p:cNvSpPr>
          <p:nvPr>
            <p:ph sz="quarter" idx="4"/>
          </p:nvPr>
        </p:nvSpPr>
        <p:spPr>
          <a:xfrm>
            <a:off x="4719636" y="1319399"/>
            <a:ext cx="4281032" cy="3373625"/>
          </a:xfrm>
        </p:spPr>
        <p:txBody>
          <a:bodyPr>
            <a:normAutofit/>
          </a:bodyPr>
          <a:lstStyle/>
          <a:p>
            <a:pPr>
              <a:lnSpc>
                <a:spcPct val="50000"/>
              </a:lnSpc>
              <a:buFont typeface="Wingdings" charset="2"/>
              <a:buChar char="u"/>
            </a:pPr>
            <a:r>
              <a:rPr lang="en-US" sz="1700" dirty="0" smtClean="0">
                <a:solidFill>
                  <a:srgbClr val="8BAB42"/>
                </a:solidFill>
                <a:latin typeface="Georgia"/>
                <a:cs typeface="Georgia"/>
              </a:rPr>
              <a:t>Student 11: Female college student</a:t>
            </a:r>
          </a:p>
          <a:p>
            <a:pPr>
              <a:lnSpc>
                <a:spcPct val="50000"/>
              </a:lnSpc>
              <a:buFont typeface="Wingdings" charset="2"/>
              <a:buChar char="u"/>
            </a:pPr>
            <a:r>
              <a:rPr lang="en-US" sz="1700" dirty="0" smtClean="0">
                <a:solidFill>
                  <a:srgbClr val="8BAB42"/>
                </a:solidFill>
                <a:latin typeface="Georgia"/>
                <a:cs typeface="Georgia"/>
              </a:rPr>
              <a:t>Student 12: Female college student</a:t>
            </a:r>
          </a:p>
          <a:p>
            <a:pPr>
              <a:lnSpc>
                <a:spcPct val="50000"/>
              </a:lnSpc>
              <a:buFont typeface="Wingdings" charset="2"/>
              <a:buChar char="u"/>
            </a:pPr>
            <a:r>
              <a:rPr lang="en-US" sz="1700" dirty="0" smtClean="0">
                <a:solidFill>
                  <a:srgbClr val="8BAB42"/>
                </a:solidFill>
                <a:latin typeface="Georgia"/>
                <a:cs typeface="Georgia"/>
              </a:rPr>
              <a:t>Student 13: Female college student </a:t>
            </a:r>
          </a:p>
          <a:p>
            <a:pPr>
              <a:lnSpc>
                <a:spcPct val="50000"/>
              </a:lnSpc>
              <a:buFont typeface="Wingdings" charset="2"/>
              <a:buChar char="u"/>
            </a:pPr>
            <a:r>
              <a:rPr lang="en-US" sz="1700" dirty="0" smtClean="0">
                <a:solidFill>
                  <a:srgbClr val="8BAB42"/>
                </a:solidFill>
                <a:latin typeface="Georgia"/>
                <a:cs typeface="Georgia"/>
              </a:rPr>
              <a:t>Student 14: Male college student</a:t>
            </a:r>
          </a:p>
          <a:p>
            <a:pPr>
              <a:lnSpc>
                <a:spcPct val="50000"/>
              </a:lnSpc>
              <a:buFont typeface="Wingdings" charset="2"/>
              <a:buChar char="u"/>
            </a:pPr>
            <a:r>
              <a:rPr lang="en-US" sz="1700" dirty="0" smtClean="0">
                <a:solidFill>
                  <a:srgbClr val="8BAB42"/>
                </a:solidFill>
                <a:latin typeface="Georgia"/>
                <a:cs typeface="Georgia"/>
              </a:rPr>
              <a:t>Student 15: Male college student</a:t>
            </a:r>
          </a:p>
          <a:p>
            <a:pPr>
              <a:lnSpc>
                <a:spcPct val="50000"/>
              </a:lnSpc>
              <a:buFont typeface="Wingdings" charset="2"/>
              <a:buChar char="u"/>
            </a:pPr>
            <a:endParaRPr lang="en-US" sz="1700" dirty="0">
              <a:solidFill>
                <a:srgbClr val="8BAB42"/>
              </a:solidFill>
              <a:latin typeface="Georgia"/>
              <a:cs typeface="Georgia"/>
            </a:endParaRPr>
          </a:p>
          <a:p>
            <a:pPr>
              <a:lnSpc>
                <a:spcPct val="50000"/>
              </a:lnSpc>
              <a:buFont typeface="Wingdings" charset="2"/>
              <a:buChar char="u"/>
            </a:pPr>
            <a:endParaRPr lang="en-US" sz="1700" dirty="0" smtClean="0">
              <a:solidFill>
                <a:srgbClr val="8BAB42"/>
              </a:solidFill>
              <a:latin typeface="Georgia"/>
              <a:cs typeface="Georgia"/>
            </a:endParaRPr>
          </a:p>
          <a:p>
            <a:pPr marL="0" indent="0">
              <a:lnSpc>
                <a:spcPct val="50000"/>
              </a:lnSpc>
              <a:buNone/>
            </a:pPr>
            <a:r>
              <a:rPr lang="en-US" sz="1700" dirty="0" smtClean="0">
                <a:solidFill>
                  <a:srgbClr val="8BAB42"/>
                </a:solidFill>
                <a:latin typeface="Georgia"/>
                <a:cs typeface="Georgia"/>
              </a:rPr>
              <a:t>Student: College aged, 18-24</a:t>
            </a:r>
          </a:p>
        </p:txBody>
      </p:sp>
    </p:spTree>
    <p:extLst>
      <p:ext uri="{BB962C8B-B14F-4D97-AF65-F5344CB8AC3E}">
        <p14:creationId xmlns:p14="http://schemas.microsoft.com/office/powerpoint/2010/main" val="2588834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Georgia"/>
                <a:cs typeface="Georgia"/>
              </a:rPr>
              <a:t>4) What was the hypothesis?</a:t>
            </a:r>
            <a:endParaRPr lang="en-US" sz="2400" dirty="0">
              <a:latin typeface="Georgia"/>
              <a:cs typeface="Georgia"/>
            </a:endParaRPr>
          </a:p>
        </p:txBody>
      </p:sp>
      <p:sp>
        <p:nvSpPr>
          <p:cNvPr id="3" name="Content Placeholder 2"/>
          <p:cNvSpPr>
            <a:spLocks noGrp="1"/>
          </p:cNvSpPr>
          <p:nvPr>
            <p:ph idx="1"/>
          </p:nvPr>
        </p:nvSpPr>
        <p:spPr/>
        <p:txBody>
          <a:bodyPr/>
          <a:lstStyle/>
          <a:p>
            <a:pPr>
              <a:buFont typeface="Wingdings" charset="2"/>
              <a:buChar char="u"/>
            </a:pPr>
            <a:r>
              <a:rPr lang="en-US" dirty="0" smtClean="0">
                <a:solidFill>
                  <a:srgbClr val="8BAB42"/>
                </a:solidFill>
                <a:latin typeface="Georgia"/>
                <a:cs typeface="Georgia"/>
              </a:rPr>
              <a:t>If students are asked to fill a plate in the dining hall as they normally would, they will eat everything on their plate instead of eating until they are full. </a:t>
            </a:r>
            <a:endParaRPr lang="en-US" dirty="0">
              <a:solidFill>
                <a:srgbClr val="8BAB42"/>
              </a:solidFill>
              <a:latin typeface="Georgia"/>
              <a:cs typeface="Georgia"/>
            </a:endParaRPr>
          </a:p>
        </p:txBody>
      </p:sp>
    </p:spTree>
    <p:extLst>
      <p:ext uri="{BB962C8B-B14F-4D97-AF65-F5344CB8AC3E}">
        <p14:creationId xmlns:p14="http://schemas.microsoft.com/office/powerpoint/2010/main" val="4044066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Georgia"/>
                <a:cs typeface="Georgia"/>
              </a:rPr>
              <a:t>5) State the study’s methods</a:t>
            </a:r>
            <a:endParaRPr lang="en-US" sz="2400" dirty="0">
              <a:latin typeface="Georgia"/>
              <a:cs typeface="Georgia"/>
            </a:endParaRPr>
          </a:p>
        </p:txBody>
      </p:sp>
      <p:sp>
        <p:nvSpPr>
          <p:cNvPr id="3" name="Content Placeholder 2"/>
          <p:cNvSpPr>
            <a:spLocks noGrp="1"/>
          </p:cNvSpPr>
          <p:nvPr>
            <p:ph idx="1"/>
          </p:nvPr>
        </p:nvSpPr>
        <p:spPr/>
        <p:txBody>
          <a:bodyPr/>
          <a:lstStyle/>
          <a:p>
            <a:pPr>
              <a:buFont typeface="Wingdings" charset="2"/>
              <a:buChar char="u"/>
            </a:pPr>
            <a:r>
              <a:rPr lang="en-US" dirty="0" smtClean="0">
                <a:solidFill>
                  <a:srgbClr val="8BAB42"/>
                </a:solidFill>
                <a:latin typeface="Georgia"/>
                <a:cs typeface="Georgia"/>
              </a:rPr>
              <a:t>I went to the dining hall and asked the first 15 people to fill their plate as they normally would </a:t>
            </a:r>
          </a:p>
          <a:p>
            <a:pPr>
              <a:buFont typeface="Wingdings" charset="2"/>
              <a:buChar char="u"/>
            </a:pPr>
            <a:r>
              <a:rPr lang="en-US" dirty="0" smtClean="0">
                <a:solidFill>
                  <a:srgbClr val="8BAB42"/>
                </a:solidFill>
                <a:latin typeface="Georgia"/>
                <a:cs typeface="Georgia"/>
              </a:rPr>
              <a:t>When they finished eating, I looked to see if their plate was empty, or if it still had food on it because they got full. </a:t>
            </a:r>
            <a:endParaRPr lang="en-US" dirty="0">
              <a:solidFill>
                <a:srgbClr val="8BAB42"/>
              </a:solidFill>
              <a:latin typeface="Georgia"/>
              <a:cs typeface="Georgia"/>
            </a:endParaRPr>
          </a:p>
        </p:txBody>
      </p:sp>
    </p:spTree>
    <p:extLst>
      <p:ext uri="{BB962C8B-B14F-4D97-AF65-F5344CB8AC3E}">
        <p14:creationId xmlns:p14="http://schemas.microsoft.com/office/powerpoint/2010/main" val="2932528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latin typeface="Georgia"/>
                <a:cs typeface="Georgia"/>
              </a:rPr>
              <a:t>6.)	What were the findings of the research? </a:t>
            </a:r>
          </a:p>
        </p:txBody>
      </p:sp>
      <p:sp>
        <p:nvSpPr>
          <p:cNvPr id="3" name="Content Placeholder 2"/>
          <p:cNvSpPr>
            <a:spLocks noGrp="1"/>
          </p:cNvSpPr>
          <p:nvPr>
            <p:ph sz="half" idx="1"/>
          </p:nvPr>
        </p:nvSpPr>
        <p:spPr/>
        <p:txBody>
          <a:bodyPr>
            <a:normAutofit fontScale="70000" lnSpcReduction="20000"/>
          </a:bodyPr>
          <a:lstStyle/>
          <a:p>
            <a:pPr>
              <a:lnSpc>
                <a:spcPct val="50000"/>
              </a:lnSpc>
              <a:buFont typeface="Wingdings" charset="2"/>
              <a:buChar char="u"/>
            </a:pPr>
            <a:r>
              <a:rPr lang="en-US" dirty="0">
                <a:solidFill>
                  <a:srgbClr val="8BAB42"/>
                </a:solidFill>
                <a:latin typeface="Georgia"/>
                <a:cs typeface="Georgia"/>
              </a:rPr>
              <a:t>Student 1: </a:t>
            </a:r>
            <a:r>
              <a:rPr lang="en-US" dirty="0" smtClean="0">
                <a:solidFill>
                  <a:srgbClr val="8BAB42"/>
                </a:solidFill>
                <a:latin typeface="Georgia"/>
                <a:cs typeface="Georgia"/>
              </a:rPr>
              <a:t>Empty</a:t>
            </a:r>
            <a:r>
              <a:rPr lang="en-US" dirty="0">
                <a:solidFill>
                  <a:srgbClr val="8BAB42"/>
                </a:solidFill>
                <a:latin typeface="Georgia"/>
                <a:cs typeface="Georgia"/>
              </a:rPr>
              <a:t>		</a:t>
            </a:r>
          </a:p>
          <a:p>
            <a:pPr>
              <a:lnSpc>
                <a:spcPct val="50000"/>
              </a:lnSpc>
              <a:buFont typeface="Wingdings" charset="2"/>
              <a:buChar char="u"/>
            </a:pPr>
            <a:r>
              <a:rPr lang="en-US" dirty="0">
                <a:solidFill>
                  <a:srgbClr val="8BAB42"/>
                </a:solidFill>
                <a:latin typeface="Georgia"/>
                <a:cs typeface="Georgia"/>
              </a:rPr>
              <a:t>Student 2: </a:t>
            </a:r>
            <a:r>
              <a:rPr lang="en-US" dirty="0" smtClean="0">
                <a:solidFill>
                  <a:srgbClr val="8BAB42"/>
                </a:solidFill>
                <a:latin typeface="Georgia"/>
                <a:cs typeface="Georgia"/>
              </a:rPr>
              <a:t>Empty</a:t>
            </a:r>
          </a:p>
          <a:p>
            <a:pPr>
              <a:lnSpc>
                <a:spcPct val="50000"/>
              </a:lnSpc>
              <a:buFont typeface="Wingdings" charset="2"/>
              <a:buChar char="u"/>
            </a:pPr>
            <a:r>
              <a:rPr lang="en-US" dirty="0" smtClean="0">
                <a:solidFill>
                  <a:srgbClr val="8BAB42"/>
                </a:solidFill>
                <a:latin typeface="Georgia"/>
                <a:cs typeface="Georgia"/>
              </a:rPr>
              <a:t>Student </a:t>
            </a:r>
            <a:r>
              <a:rPr lang="en-US" dirty="0">
                <a:solidFill>
                  <a:srgbClr val="8BAB42"/>
                </a:solidFill>
                <a:latin typeface="Georgia"/>
                <a:cs typeface="Georgia"/>
              </a:rPr>
              <a:t>3: </a:t>
            </a:r>
            <a:r>
              <a:rPr lang="en-US" dirty="0" smtClean="0">
                <a:solidFill>
                  <a:srgbClr val="8BAB42"/>
                </a:solidFill>
                <a:latin typeface="Georgia"/>
                <a:cs typeface="Georgia"/>
              </a:rPr>
              <a:t>Empty</a:t>
            </a:r>
          </a:p>
          <a:p>
            <a:pPr>
              <a:lnSpc>
                <a:spcPct val="50000"/>
              </a:lnSpc>
              <a:buFont typeface="Wingdings" charset="2"/>
              <a:buChar char="u"/>
            </a:pPr>
            <a:r>
              <a:rPr lang="en-US" dirty="0" smtClean="0">
                <a:solidFill>
                  <a:srgbClr val="8BAB42"/>
                </a:solidFill>
                <a:latin typeface="Georgia"/>
                <a:cs typeface="Georgia"/>
              </a:rPr>
              <a:t>Student </a:t>
            </a:r>
            <a:r>
              <a:rPr lang="en-US" dirty="0">
                <a:solidFill>
                  <a:srgbClr val="8BAB42"/>
                </a:solidFill>
                <a:latin typeface="Georgia"/>
                <a:cs typeface="Georgia"/>
              </a:rPr>
              <a:t>4: </a:t>
            </a:r>
            <a:r>
              <a:rPr lang="en-US" dirty="0" smtClean="0">
                <a:solidFill>
                  <a:srgbClr val="8BAB42"/>
                </a:solidFill>
                <a:latin typeface="Georgia"/>
                <a:cs typeface="Georgia"/>
              </a:rPr>
              <a:t>Little food left over</a:t>
            </a:r>
          </a:p>
          <a:p>
            <a:pPr>
              <a:lnSpc>
                <a:spcPct val="50000"/>
              </a:lnSpc>
              <a:buFont typeface="Wingdings" charset="2"/>
              <a:buChar char="u"/>
            </a:pPr>
            <a:r>
              <a:rPr lang="en-US" dirty="0" smtClean="0">
                <a:solidFill>
                  <a:srgbClr val="8BAB42"/>
                </a:solidFill>
                <a:latin typeface="Georgia"/>
                <a:cs typeface="Georgia"/>
              </a:rPr>
              <a:t>Student </a:t>
            </a:r>
            <a:r>
              <a:rPr lang="en-US" dirty="0">
                <a:solidFill>
                  <a:srgbClr val="8BAB42"/>
                </a:solidFill>
                <a:latin typeface="Georgia"/>
                <a:cs typeface="Georgia"/>
              </a:rPr>
              <a:t>5: </a:t>
            </a:r>
            <a:r>
              <a:rPr lang="en-US" dirty="0" smtClean="0">
                <a:solidFill>
                  <a:srgbClr val="8BAB42"/>
                </a:solidFill>
                <a:latin typeface="Georgia"/>
                <a:cs typeface="Georgia"/>
              </a:rPr>
              <a:t>Empty</a:t>
            </a:r>
            <a:endParaRPr lang="en-US" dirty="0">
              <a:solidFill>
                <a:srgbClr val="8BAB42"/>
              </a:solidFill>
              <a:latin typeface="Georgia"/>
              <a:cs typeface="Georgia"/>
            </a:endParaRPr>
          </a:p>
          <a:p>
            <a:pPr>
              <a:lnSpc>
                <a:spcPct val="50000"/>
              </a:lnSpc>
              <a:buFont typeface="Wingdings" charset="2"/>
              <a:buChar char="u"/>
            </a:pPr>
            <a:r>
              <a:rPr lang="en-US" dirty="0">
                <a:solidFill>
                  <a:srgbClr val="8BAB42"/>
                </a:solidFill>
                <a:latin typeface="Georgia"/>
                <a:cs typeface="Georgia"/>
              </a:rPr>
              <a:t>Student 6: </a:t>
            </a:r>
            <a:r>
              <a:rPr lang="en-US" dirty="0" smtClean="0">
                <a:solidFill>
                  <a:srgbClr val="8BAB42"/>
                </a:solidFill>
                <a:latin typeface="Georgia"/>
                <a:cs typeface="Georgia"/>
              </a:rPr>
              <a:t>Little food left over</a:t>
            </a:r>
            <a:endParaRPr lang="en-US" dirty="0">
              <a:solidFill>
                <a:srgbClr val="8BAB42"/>
              </a:solidFill>
              <a:latin typeface="Georgia"/>
              <a:cs typeface="Georgia"/>
            </a:endParaRPr>
          </a:p>
          <a:p>
            <a:pPr>
              <a:lnSpc>
                <a:spcPct val="50000"/>
              </a:lnSpc>
              <a:buFont typeface="Wingdings" charset="2"/>
              <a:buChar char="u"/>
            </a:pPr>
            <a:r>
              <a:rPr lang="en-US" dirty="0">
                <a:solidFill>
                  <a:srgbClr val="8BAB42"/>
                </a:solidFill>
                <a:latin typeface="Georgia"/>
                <a:cs typeface="Georgia"/>
              </a:rPr>
              <a:t>Student 7: </a:t>
            </a:r>
            <a:r>
              <a:rPr lang="en-US" dirty="0" smtClean="0">
                <a:solidFill>
                  <a:srgbClr val="8BAB42"/>
                </a:solidFill>
                <a:latin typeface="Georgia"/>
                <a:cs typeface="Georgia"/>
              </a:rPr>
              <a:t>Empty</a:t>
            </a:r>
            <a:endParaRPr lang="en-US" dirty="0">
              <a:solidFill>
                <a:srgbClr val="8BAB42"/>
              </a:solidFill>
              <a:latin typeface="Georgia"/>
              <a:cs typeface="Georgia"/>
            </a:endParaRPr>
          </a:p>
          <a:p>
            <a:pPr>
              <a:lnSpc>
                <a:spcPct val="50000"/>
              </a:lnSpc>
              <a:buFont typeface="Wingdings" charset="2"/>
              <a:buChar char="u"/>
            </a:pPr>
            <a:r>
              <a:rPr lang="en-US" dirty="0">
                <a:solidFill>
                  <a:srgbClr val="8BAB42"/>
                </a:solidFill>
                <a:latin typeface="Georgia"/>
                <a:cs typeface="Georgia"/>
              </a:rPr>
              <a:t>Student 8: </a:t>
            </a:r>
            <a:r>
              <a:rPr lang="en-US" dirty="0" smtClean="0">
                <a:solidFill>
                  <a:srgbClr val="8BAB42"/>
                </a:solidFill>
                <a:latin typeface="Georgia"/>
                <a:cs typeface="Georgia"/>
              </a:rPr>
              <a:t>Empty</a:t>
            </a:r>
          </a:p>
          <a:p>
            <a:pPr>
              <a:lnSpc>
                <a:spcPct val="50000"/>
              </a:lnSpc>
              <a:buFont typeface="Wingdings" charset="2"/>
              <a:buChar char="u"/>
            </a:pPr>
            <a:r>
              <a:rPr lang="en-US" dirty="0" smtClean="0">
                <a:solidFill>
                  <a:srgbClr val="8BAB42"/>
                </a:solidFill>
                <a:latin typeface="Georgia"/>
                <a:cs typeface="Georgia"/>
              </a:rPr>
              <a:t>Student </a:t>
            </a:r>
            <a:r>
              <a:rPr lang="en-US" dirty="0">
                <a:solidFill>
                  <a:srgbClr val="8BAB42"/>
                </a:solidFill>
                <a:latin typeface="Georgia"/>
                <a:cs typeface="Georgia"/>
              </a:rPr>
              <a:t>9: </a:t>
            </a:r>
            <a:r>
              <a:rPr lang="en-US" dirty="0" smtClean="0">
                <a:solidFill>
                  <a:srgbClr val="8BAB42"/>
                </a:solidFill>
                <a:latin typeface="Georgia"/>
                <a:cs typeface="Georgia"/>
              </a:rPr>
              <a:t>Empty</a:t>
            </a:r>
          </a:p>
          <a:p>
            <a:pPr>
              <a:lnSpc>
                <a:spcPct val="50000"/>
              </a:lnSpc>
              <a:buFont typeface="Wingdings" charset="2"/>
              <a:buChar char="u"/>
            </a:pPr>
            <a:r>
              <a:rPr lang="en-US" dirty="0" smtClean="0">
                <a:solidFill>
                  <a:srgbClr val="8BAB42"/>
                </a:solidFill>
                <a:latin typeface="Georgia"/>
                <a:cs typeface="Georgia"/>
              </a:rPr>
              <a:t>Student </a:t>
            </a:r>
            <a:r>
              <a:rPr lang="en-US" dirty="0">
                <a:solidFill>
                  <a:srgbClr val="8BAB42"/>
                </a:solidFill>
                <a:latin typeface="Georgia"/>
                <a:cs typeface="Georgia"/>
              </a:rPr>
              <a:t>10</a:t>
            </a:r>
            <a:r>
              <a:rPr lang="en-US" dirty="0" smtClean="0">
                <a:solidFill>
                  <a:srgbClr val="8BAB42"/>
                </a:solidFill>
                <a:latin typeface="Georgia"/>
                <a:cs typeface="Georgia"/>
              </a:rPr>
              <a:t>: Empty</a:t>
            </a:r>
            <a:endParaRPr lang="en-US" dirty="0"/>
          </a:p>
        </p:txBody>
      </p:sp>
      <p:sp>
        <p:nvSpPr>
          <p:cNvPr id="4" name="Content Placeholder 3"/>
          <p:cNvSpPr>
            <a:spLocks noGrp="1"/>
          </p:cNvSpPr>
          <p:nvPr>
            <p:ph sz="half" idx="2"/>
          </p:nvPr>
        </p:nvSpPr>
        <p:spPr/>
        <p:txBody>
          <a:bodyPr>
            <a:normAutofit fontScale="70000" lnSpcReduction="20000"/>
          </a:bodyPr>
          <a:lstStyle/>
          <a:p>
            <a:pPr>
              <a:lnSpc>
                <a:spcPct val="50000"/>
              </a:lnSpc>
              <a:buFont typeface="Wingdings" charset="2"/>
              <a:buChar char="u"/>
            </a:pPr>
            <a:r>
              <a:rPr lang="en-US" dirty="0">
                <a:solidFill>
                  <a:srgbClr val="8BAB42"/>
                </a:solidFill>
                <a:latin typeface="Georgia"/>
                <a:cs typeface="Georgia"/>
              </a:rPr>
              <a:t>Student 11</a:t>
            </a:r>
            <a:r>
              <a:rPr lang="en-US" dirty="0" smtClean="0">
                <a:solidFill>
                  <a:srgbClr val="8BAB42"/>
                </a:solidFill>
                <a:latin typeface="Georgia"/>
                <a:cs typeface="Georgia"/>
              </a:rPr>
              <a:t>: Little food left over </a:t>
            </a:r>
            <a:endParaRPr lang="en-US" dirty="0">
              <a:solidFill>
                <a:srgbClr val="8BAB42"/>
              </a:solidFill>
              <a:latin typeface="Georgia"/>
              <a:cs typeface="Georgia"/>
            </a:endParaRPr>
          </a:p>
          <a:p>
            <a:pPr>
              <a:lnSpc>
                <a:spcPct val="50000"/>
              </a:lnSpc>
              <a:buFont typeface="Wingdings" charset="2"/>
              <a:buChar char="u"/>
            </a:pPr>
            <a:r>
              <a:rPr lang="en-US" dirty="0">
                <a:solidFill>
                  <a:srgbClr val="8BAB42"/>
                </a:solidFill>
                <a:latin typeface="Georgia"/>
                <a:cs typeface="Georgia"/>
              </a:rPr>
              <a:t>Student </a:t>
            </a:r>
            <a:r>
              <a:rPr lang="en-US" dirty="0" smtClean="0">
                <a:solidFill>
                  <a:srgbClr val="8BAB42"/>
                </a:solidFill>
                <a:latin typeface="Georgia"/>
                <a:cs typeface="Georgia"/>
              </a:rPr>
              <a:t>12: Empty</a:t>
            </a:r>
          </a:p>
          <a:p>
            <a:pPr>
              <a:lnSpc>
                <a:spcPct val="50000"/>
              </a:lnSpc>
              <a:buFont typeface="Wingdings" charset="2"/>
              <a:buChar char="u"/>
            </a:pPr>
            <a:r>
              <a:rPr lang="en-US" dirty="0" smtClean="0">
                <a:solidFill>
                  <a:srgbClr val="8BAB42"/>
                </a:solidFill>
                <a:latin typeface="Georgia"/>
                <a:cs typeface="Georgia"/>
              </a:rPr>
              <a:t>Student </a:t>
            </a:r>
            <a:r>
              <a:rPr lang="en-US" dirty="0">
                <a:solidFill>
                  <a:srgbClr val="8BAB42"/>
                </a:solidFill>
                <a:latin typeface="Georgia"/>
                <a:cs typeface="Georgia"/>
              </a:rPr>
              <a:t>13</a:t>
            </a:r>
            <a:r>
              <a:rPr lang="en-US" dirty="0" smtClean="0">
                <a:solidFill>
                  <a:srgbClr val="8BAB42"/>
                </a:solidFill>
                <a:latin typeface="Georgia"/>
                <a:cs typeface="Georgia"/>
              </a:rPr>
              <a:t>: Empty</a:t>
            </a:r>
            <a:endParaRPr lang="en-US" dirty="0">
              <a:solidFill>
                <a:srgbClr val="8BAB42"/>
              </a:solidFill>
              <a:latin typeface="Georgia"/>
              <a:cs typeface="Georgia"/>
            </a:endParaRPr>
          </a:p>
          <a:p>
            <a:pPr>
              <a:lnSpc>
                <a:spcPct val="50000"/>
              </a:lnSpc>
              <a:buFont typeface="Wingdings" charset="2"/>
              <a:buChar char="u"/>
            </a:pPr>
            <a:r>
              <a:rPr lang="en-US" dirty="0">
                <a:solidFill>
                  <a:srgbClr val="8BAB42"/>
                </a:solidFill>
                <a:latin typeface="Georgia"/>
                <a:cs typeface="Georgia"/>
              </a:rPr>
              <a:t>Student 14</a:t>
            </a:r>
            <a:r>
              <a:rPr lang="en-US" dirty="0" smtClean="0">
                <a:solidFill>
                  <a:srgbClr val="8BAB42"/>
                </a:solidFill>
                <a:latin typeface="Georgia"/>
                <a:cs typeface="Georgia"/>
              </a:rPr>
              <a:t>: Empty</a:t>
            </a:r>
          </a:p>
          <a:p>
            <a:pPr>
              <a:lnSpc>
                <a:spcPct val="50000"/>
              </a:lnSpc>
              <a:buFont typeface="Wingdings" charset="2"/>
              <a:buChar char="u"/>
            </a:pPr>
            <a:r>
              <a:rPr lang="en-US" dirty="0" smtClean="0">
                <a:solidFill>
                  <a:srgbClr val="8BAB42"/>
                </a:solidFill>
                <a:latin typeface="Georgia"/>
                <a:cs typeface="Georgia"/>
              </a:rPr>
              <a:t> Student </a:t>
            </a:r>
            <a:r>
              <a:rPr lang="en-US" dirty="0">
                <a:solidFill>
                  <a:srgbClr val="8BAB42"/>
                </a:solidFill>
                <a:latin typeface="Georgia"/>
                <a:cs typeface="Georgia"/>
              </a:rPr>
              <a:t>15: </a:t>
            </a:r>
            <a:r>
              <a:rPr lang="en-US" dirty="0" smtClean="0">
                <a:solidFill>
                  <a:srgbClr val="8BAB42"/>
                </a:solidFill>
                <a:latin typeface="Georgia"/>
                <a:cs typeface="Georgia"/>
              </a:rPr>
              <a:t>Little food left over</a:t>
            </a:r>
            <a:endParaRPr lang="en-US" dirty="0">
              <a:solidFill>
                <a:srgbClr val="8BAB42"/>
              </a:solidFill>
              <a:latin typeface="Georgia"/>
              <a:cs typeface="Georgia"/>
            </a:endParaRPr>
          </a:p>
          <a:p>
            <a:endParaRPr lang="en-US" dirty="0"/>
          </a:p>
        </p:txBody>
      </p:sp>
    </p:spTree>
    <p:extLst>
      <p:ext uri="{BB962C8B-B14F-4D97-AF65-F5344CB8AC3E}">
        <p14:creationId xmlns:p14="http://schemas.microsoft.com/office/powerpoint/2010/main" val="39272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7.). Were </a:t>
            </a:r>
            <a:r>
              <a:rPr lang="en-US" sz="2400" dirty="0"/>
              <a:t>results similar throughout the subjects tested? Why or why not?</a:t>
            </a:r>
            <a:endParaRPr lang="en-US" sz="2400" dirty="0">
              <a:latin typeface="Georgia"/>
              <a:cs typeface="Georgia"/>
            </a:endParaRPr>
          </a:p>
        </p:txBody>
      </p:sp>
      <p:sp>
        <p:nvSpPr>
          <p:cNvPr id="3" name="Content Placeholder 2"/>
          <p:cNvSpPr>
            <a:spLocks noGrp="1"/>
          </p:cNvSpPr>
          <p:nvPr>
            <p:ph idx="1"/>
          </p:nvPr>
        </p:nvSpPr>
        <p:spPr/>
        <p:txBody>
          <a:bodyPr/>
          <a:lstStyle/>
          <a:p>
            <a:pPr>
              <a:buFont typeface="Wingdings" charset="2"/>
              <a:buChar char="u"/>
            </a:pPr>
            <a:r>
              <a:rPr lang="en-US" dirty="0" smtClean="0">
                <a:solidFill>
                  <a:srgbClr val="8BAB42"/>
                </a:solidFill>
                <a:latin typeface="Georgia"/>
                <a:cs typeface="Georgia"/>
              </a:rPr>
              <a:t>The results were very similar throughout the subjects tested. The majority of students that were tested had a clear plate when they were done eating. </a:t>
            </a:r>
            <a:endParaRPr lang="en-US" dirty="0">
              <a:solidFill>
                <a:srgbClr val="8BAB42"/>
              </a:solidFill>
              <a:latin typeface="Georgia"/>
              <a:cs typeface="Georgia"/>
            </a:endParaRPr>
          </a:p>
        </p:txBody>
      </p:sp>
    </p:spTree>
    <p:extLst>
      <p:ext uri="{BB962C8B-B14F-4D97-AF65-F5344CB8AC3E}">
        <p14:creationId xmlns:p14="http://schemas.microsoft.com/office/powerpoint/2010/main" val="2666994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latin typeface="Georgia"/>
                <a:cs typeface="Georgia"/>
              </a:rPr>
              <a:t>8.) Did the findings match the hypothesis? Why or why not?</a:t>
            </a:r>
            <a:endParaRPr lang="en-US" sz="2400" dirty="0">
              <a:latin typeface="Georgia"/>
              <a:cs typeface="Georgia"/>
            </a:endParaRPr>
          </a:p>
        </p:txBody>
      </p:sp>
      <p:sp>
        <p:nvSpPr>
          <p:cNvPr id="3" name="Content Placeholder 2"/>
          <p:cNvSpPr>
            <a:spLocks noGrp="1"/>
          </p:cNvSpPr>
          <p:nvPr>
            <p:ph idx="1"/>
          </p:nvPr>
        </p:nvSpPr>
        <p:spPr/>
        <p:txBody>
          <a:bodyPr>
            <a:normAutofit fontScale="92500"/>
          </a:bodyPr>
          <a:lstStyle/>
          <a:p>
            <a:pPr>
              <a:buFont typeface="Wingdings" charset="2"/>
              <a:buChar char="u"/>
            </a:pPr>
            <a:r>
              <a:rPr lang="en-US" dirty="0" smtClean="0">
                <a:solidFill>
                  <a:srgbClr val="8BAB42"/>
                </a:solidFill>
                <a:latin typeface="Georgia"/>
                <a:cs typeface="Georgia"/>
              </a:rPr>
              <a:t>Yes, my findings matched my hypothesis.</a:t>
            </a:r>
          </a:p>
          <a:p>
            <a:pPr>
              <a:buFont typeface="Wingdings" charset="2"/>
              <a:buChar char="u"/>
            </a:pPr>
            <a:r>
              <a:rPr lang="en-US" dirty="0" smtClean="0">
                <a:solidFill>
                  <a:srgbClr val="8BAB42"/>
                </a:solidFill>
                <a:latin typeface="Georgia"/>
                <a:cs typeface="Georgia"/>
              </a:rPr>
              <a:t>My results proved that: if </a:t>
            </a:r>
            <a:r>
              <a:rPr lang="en-US" dirty="0">
                <a:solidFill>
                  <a:srgbClr val="8BAB42"/>
                </a:solidFill>
                <a:latin typeface="Georgia"/>
                <a:cs typeface="Georgia"/>
              </a:rPr>
              <a:t>students are asked to fill a plate in the dining hall as they normally would, they will eat everything on their plate instead of eating until they are full. </a:t>
            </a:r>
          </a:p>
          <a:p>
            <a:pPr>
              <a:buFont typeface="Wingdings" charset="2"/>
              <a:buChar char="u"/>
            </a:pPr>
            <a:r>
              <a:rPr lang="en-US" dirty="0" smtClean="0">
                <a:solidFill>
                  <a:srgbClr val="8BAB42"/>
                </a:solidFill>
                <a:latin typeface="Georgia"/>
                <a:cs typeface="Georgia"/>
              </a:rPr>
              <a:t>It was proven true because the majority of test subjects had an empty plate when they were finished eating.</a:t>
            </a:r>
            <a:endParaRPr lang="en-US" dirty="0">
              <a:solidFill>
                <a:srgbClr val="8BAB42"/>
              </a:solidFill>
              <a:latin typeface="Georgia"/>
              <a:cs typeface="Georgia"/>
            </a:endParaRPr>
          </a:p>
        </p:txBody>
      </p:sp>
    </p:spTree>
    <p:extLst>
      <p:ext uri="{BB962C8B-B14F-4D97-AF65-F5344CB8AC3E}">
        <p14:creationId xmlns:p14="http://schemas.microsoft.com/office/powerpoint/2010/main" val="297351859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125</TotalTime>
  <Words>507</Words>
  <Application>Microsoft Macintosh PowerPoint</Application>
  <PresentationFormat>On-screen Show (16:9)</PresentationFormat>
  <Paragraphs>58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Habitat</vt:lpstr>
      <vt:lpstr>Mindless eating: Mini- Experiment </vt:lpstr>
      <vt:lpstr>1.)Describe the topic and methods of the mini research study</vt:lpstr>
      <vt:lpstr>2.) Why is researching this particular topic and research relevant to the general population? </vt:lpstr>
      <vt:lpstr>3) Who was studied? </vt:lpstr>
      <vt:lpstr>4) What was the hypothesis?</vt:lpstr>
      <vt:lpstr>5) State the study’s methods</vt:lpstr>
      <vt:lpstr>6.) What were the findings of the research? </vt:lpstr>
      <vt:lpstr>7.). Were results similar throughout the subjects tested? Why or why not?</vt:lpstr>
      <vt:lpstr>8.) Did the findings match the hypothesis? Why or why not?</vt:lpstr>
      <vt:lpstr>9.) What observations/opinions can you make regarding the results about the Longwood University population? </vt:lpstr>
      <vt:lpstr>10.) How can these results help to change “Mindless Eating?”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Mindless eating: Mini- Experiment </dc:title>
  <cp:lastModifiedBy>student</cp:lastModifiedBy>
  <cp:revision>6</cp:revision>
  <dcterms:modified xsi:type="dcterms:W3CDTF">2017-03-31T01:00:19Z</dcterms:modified>
</cp:coreProperties>
</file>