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Old Standard TT"/>
      <p:regular r:id="rId22"/>
      <p:bold r:id="rId23"/>
      <p: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2" name="Mandi Anders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22" Type="http://schemas.openxmlformats.org/officeDocument/2006/relationships/font" Target="fonts/OldStandardTT-regular.fntdata"/><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24" Type="http://schemas.openxmlformats.org/officeDocument/2006/relationships/font" Target="fonts/OldStandardTT-italic.fntdata"/><Relationship Id="rId12" Type="http://schemas.openxmlformats.org/officeDocument/2006/relationships/slide" Target="slides/slide7.xml"/><Relationship Id="rId23" Type="http://schemas.openxmlformats.org/officeDocument/2006/relationships/font" Target="fonts/OldStandardT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2-01T16:10:20.965">
    <p:pos x="6000" y="0"/>
    <p:text>also, i was thinking we should have minimal info on the slide and then have notes on notecards that we talk from. That way we arent reading off of the slide</p:text>
  </p:cm>
  <p:cm authorId="0" idx="2" dt="2018-02-01T16:09:45.950">
    <p:pos x="6000" y="100"/>
    <p:text>so for each slide i just put what was supposed to be on it, we can change the titles to make them sound better</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1" dt="2018-02-04T19:16:45.367">
    <p:pos x="6000" y="0"/>
    <p:text>Devin</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2" dt="2018-02-04T19:16:50.905">
    <p:pos x="6000" y="0"/>
    <p:text>Devin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2-04T19:15:32.128">
    <p:pos x="6000" y="0"/>
    <p:text>Syxx</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2-04T19:15:25.681">
    <p:pos x="6000" y="0"/>
    <p:text>Message - Devin
Audience - Syxx
Genre - Mandi</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8-02-04T19:15:41.241">
    <p:pos x="6000" y="0"/>
    <p:text>Devin</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8-02-04T19:15:51.403">
    <p:pos x="6000" y="0"/>
    <p:text>Mandi</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18-02-04T19:16:06.498">
    <p:pos x="6000" y="0"/>
    <p:text>Syxx</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8" dt="2018-02-04T19:16:22.880">
    <p:pos x="6000" y="0"/>
    <p:text>Syxx</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9" dt="2018-02-04T19:16:30.520">
    <p:pos x="6000" y="0"/>
    <p:text>Mandi</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0" dt="2018-02-04T19:16:38.629">
    <p:pos x="6000" y="0"/>
    <p:text>Mandi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1"/>
                </a:solidFill>
                <a:latin typeface="Old Standard TT"/>
                <a:ea typeface="Old Standard TT"/>
                <a:cs typeface="Old Standard TT"/>
                <a:sym typeface="Old Standard TT"/>
              </a:defRPr>
            </a:lvl1pPr>
            <a:lvl2pPr lvl="1" algn="r">
              <a:spcBef>
                <a:spcPts val="0"/>
              </a:spcBef>
              <a:buNone/>
              <a:defRPr sz="1000">
                <a:solidFill>
                  <a:schemeClr val="dk1"/>
                </a:solidFill>
                <a:latin typeface="Old Standard TT"/>
                <a:ea typeface="Old Standard TT"/>
                <a:cs typeface="Old Standard TT"/>
                <a:sym typeface="Old Standard TT"/>
              </a:defRPr>
            </a:lvl2pPr>
            <a:lvl3pPr lvl="2" algn="r">
              <a:spcBef>
                <a:spcPts val="0"/>
              </a:spcBef>
              <a:buNone/>
              <a:defRPr sz="1000">
                <a:solidFill>
                  <a:schemeClr val="dk1"/>
                </a:solidFill>
                <a:latin typeface="Old Standard TT"/>
                <a:ea typeface="Old Standard TT"/>
                <a:cs typeface="Old Standard TT"/>
                <a:sym typeface="Old Standard TT"/>
              </a:defRPr>
            </a:lvl3pPr>
            <a:lvl4pPr lvl="3" algn="r">
              <a:spcBef>
                <a:spcPts val="0"/>
              </a:spcBef>
              <a:buNone/>
              <a:defRPr sz="1000">
                <a:solidFill>
                  <a:schemeClr val="dk1"/>
                </a:solidFill>
                <a:latin typeface="Old Standard TT"/>
                <a:ea typeface="Old Standard TT"/>
                <a:cs typeface="Old Standard TT"/>
                <a:sym typeface="Old Standard TT"/>
              </a:defRPr>
            </a:lvl4pPr>
            <a:lvl5pPr lvl="4" algn="r">
              <a:spcBef>
                <a:spcPts val="0"/>
              </a:spcBef>
              <a:buNone/>
              <a:defRPr sz="1000">
                <a:solidFill>
                  <a:schemeClr val="dk1"/>
                </a:solidFill>
                <a:latin typeface="Old Standard TT"/>
                <a:ea typeface="Old Standard TT"/>
                <a:cs typeface="Old Standard TT"/>
                <a:sym typeface="Old Standard TT"/>
              </a:defRPr>
            </a:lvl5pPr>
            <a:lvl6pPr lvl="5" algn="r">
              <a:spcBef>
                <a:spcPts val="0"/>
              </a:spcBef>
              <a:buNone/>
              <a:defRPr sz="1000">
                <a:solidFill>
                  <a:schemeClr val="dk1"/>
                </a:solidFill>
                <a:latin typeface="Old Standard TT"/>
                <a:ea typeface="Old Standard TT"/>
                <a:cs typeface="Old Standard TT"/>
                <a:sym typeface="Old Standard TT"/>
              </a:defRPr>
            </a:lvl6pPr>
            <a:lvl7pPr lvl="6" algn="r">
              <a:spcBef>
                <a:spcPts val="0"/>
              </a:spcBef>
              <a:buNone/>
              <a:defRPr sz="1000">
                <a:solidFill>
                  <a:schemeClr val="dk1"/>
                </a:solidFill>
                <a:latin typeface="Old Standard TT"/>
                <a:ea typeface="Old Standard TT"/>
                <a:cs typeface="Old Standard TT"/>
                <a:sym typeface="Old Standard TT"/>
              </a:defRPr>
            </a:lvl7pPr>
            <a:lvl8pPr lvl="7" algn="r">
              <a:spcBef>
                <a:spcPts val="0"/>
              </a:spcBef>
              <a:buNone/>
              <a:defRPr sz="1000">
                <a:solidFill>
                  <a:schemeClr val="dk1"/>
                </a:solidFill>
                <a:latin typeface="Old Standard TT"/>
                <a:ea typeface="Old Standard TT"/>
                <a:cs typeface="Old Standard TT"/>
                <a:sym typeface="Old Standard TT"/>
              </a:defRPr>
            </a:lvl8pPr>
            <a:lvl9pPr lvl="8" algn="r">
              <a:spcBef>
                <a:spcPts val="0"/>
              </a:spcBef>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english.umbc.edu/core-faculty/lucille-mccarthy/" TargetMode="External"/><Relationship Id="rId4" Type="http://schemas.openxmlformats.org/officeDocument/2006/relationships/hyperlink" Target="http://www.concretemoisture.com" TargetMode="External"/><Relationship Id="rId5" Type="http://schemas.openxmlformats.org/officeDocument/2006/relationships/hyperlink" Target="http://composing.org/wrd103aq2015/" TargetMode="External"/><Relationship Id="rId6" Type="http://schemas.openxmlformats.org/officeDocument/2006/relationships/hyperlink" Target="https://en.wikipedia.org/wiki/Wikipedia:WikiProject_Molecular_and_Cell_Bi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A Stranger in Strange Lands</a:t>
            </a:r>
            <a:endParaRPr/>
          </a:p>
          <a:p>
            <a:pPr indent="0" lvl="0" marL="0">
              <a:spcBef>
                <a:spcPts val="0"/>
              </a:spcBef>
              <a:spcAft>
                <a:spcPts val="0"/>
              </a:spcAft>
              <a:buNone/>
            </a:pPr>
            <a:r>
              <a:rPr lang="en" sz="3000"/>
              <a:t>By: Lucille Parkinson McCarthy</a:t>
            </a:r>
            <a:endParaRPr sz="3000"/>
          </a:p>
        </p:txBody>
      </p:sp>
      <p:sp>
        <p:nvSpPr>
          <p:cNvPr id="60" name="Shape 60"/>
          <p:cNvSpPr txBox="1"/>
          <p:nvPr>
            <p:ph idx="1" type="subTitle"/>
          </p:nvPr>
        </p:nvSpPr>
        <p:spPr>
          <a:xfrm>
            <a:off x="512700" y="3741725"/>
            <a:ext cx="2114100" cy="122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February 6, 2018</a:t>
            </a:r>
            <a:endParaRPr sz="1800"/>
          </a:p>
          <a:p>
            <a:pPr indent="0" lvl="0" marL="0">
              <a:spcBef>
                <a:spcPts val="0"/>
              </a:spcBef>
              <a:spcAft>
                <a:spcPts val="0"/>
              </a:spcAft>
              <a:buNone/>
            </a:pPr>
            <a:r>
              <a:rPr lang="en" sz="1800"/>
              <a:t>~Mandi Andersen</a:t>
            </a:r>
            <a:endParaRPr sz="1800"/>
          </a:p>
          <a:p>
            <a:pPr indent="0" lvl="0" marL="0">
              <a:spcBef>
                <a:spcPts val="0"/>
              </a:spcBef>
              <a:spcAft>
                <a:spcPts val="0"/>
              </a:spcAft>
              <a:buNone/>
            </a:pPr>
            <a:r>
              <a:rPr lang="en" sz="1800"/>
              <a:t>~Devin Koehne</a:t>
            </a:r>
            <a:endParaRPr sz="1800"/>
          </a:p>
          <a:p>
            <a:pPr indent="0" lvl="0" marL="0">
              <a:spcBef>
                <a:spcPts val="0"/>
              </a:spcBef>
              <a:spcAft>
                <a:spcPts val="0"/>
              </a:spcAft>
              <a:buNone/>
            </a:pPr>
            <a:r>
              <a:rPr lang="en" sz="1800"/>
              <a:t>~Syxx Pattisall</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can be learned from Dave’s experiences?</a:t>
            </a:r>
            <a:endParaRPr/>
          </a:p>
        </p:txBody>
      </p:sp>
      <p:sp>
        <p:nvSpPr>
          <p:cNvPr id="119" name="Shape 11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1. </a:t>
            </a:r>
            <a:r>
              <a:rPr lang="en" sz="1400"/>
              <a:t>School writing is not a monolithic activity or global skill.</a:t>
            </a:r>
            <a:endParaRPr sz="1400"/>
          </a:p>
          <a:p>
            <a:pPr indent="0" lvl="0" marL="0" rtl="0">
              <a:spcBef>
                <a:spcPts val="1600"/>
              </a:spcBef>
              <a:spcAft>
                <a:spcPts val="0"/>
              </a:spcAft>
              <a:buNone/>
            </a:pPr>
            <a:r>
              <a:rPr lang="en" sz="1400"/>
              <a:t>2.“the findings of this study have several implications for our understand of writing development.” </a:t>
            </a:r>
            <a:endParaRPr sz="1400"/>
          </a:p>
          <a:p>
            <a:pPr indent="0" lvl="0" marL="0" rtl="0">
              <a:spcBef>
                <a:spcPts val="1600"/>
              </a:spcBef>
              <a:spcAft>
                <a:spcPts val="0"/>
              </a:spcAft>
              <a:buNone/>
            </a:pPr>
            <a:r>
              <a:rPr lang="en" sz="1400"/>
              <a:t>3.“the findings of this study have several implications for the teaching of writing.” </a:t>
            </a:r>
            <a:endParaRPr sz="1400"/>
          </a:p>
          <a:p>
            <a:pPr indent="0" lvl="0" marL="0" rtl="0">
              <a:spcBef>
                <a:spcPts val="1600"/>
              </a:spcBef>
              <a:spcAft>
                <a:spcPts val="0"/>
              </a:spcAft>
              <a:buNone/>
            </a:pPr>
            <a:r>
              <a:rPr lang="en" sz="1400"/>
              <a:t>4.“this study raises questions about how teachers can best help student “strangers” to become competent users of the new language in their academic territory.” </a:t>
            </a:r>
            <a:endParaRPr sz="1400"/>
          </a:p>
          <a:p>
            <a:pPr indent="0" lvl="0" marL="0" rtl="0">
              <a:spcBef>
                <a:spcPts val="1600"/>
              </a:spcBef>
              <a:spcAft>
                <a:spcPts val="0"/>
              </a:spcAft>
              <a:buNone/>
            </a:pPr>
            <a:r>
              <a:rPr lang="en" sz="1400"/>
              <a:t>5. For the teachers of these classes, it can help them understand how new and </a:t>
            </a:r>
            <a:r>
              <a:rPr lang="en" sz="1400"/>
              <a:t>difficult</a:t>
            </a:r>
            <a:r>
              <a:rPr lang="en" sz="1400"/>
              <a:t> their “language” is for new students.</a:t>
            </a:r>
            <a:endParaRPr sz="1400"/>
          </a:p>
          <a:p>
            <a:pPr indent="0" lvl="0" marL="0" rtl="0">
              <a:spcBef>
                <a:spcPts val="1600"/>
              </a:spcBef>
              <a:spcAft>
                <a:spcPts val="0"/>
              </a:spcAft>
              <a:buNone/>
            </a:pPr>
            <a:r>
              <a:rPr lang="en" sz="1400"/>
              <a:t>(pp. 260-262)</a:t>
            </a:r>
            <a:endParaRPr sz="1400"/>
          </a:p>
          <a:p>
            <a:pPr indent="0" lvl="0" marL="0">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624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Support</a:t>
            </a:r>
            <a:endParaRPr/>
          </a:p>
        </p:txBody>
      </p:sp>
      <p:sp>
        <p:nvSpPr>
          <p:cNvPr id="125" name="Shape 12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AutoNum type="arabicPeriod"/>
            </a:pPr>
            <a:r>
              <a:rPr lang="en" sz="1200"/>
              <a:t>McCarthy finds that the contexts for writing in different classes “may be so different...the ways of speaking in them so diverse, the social meanings of writing and interaction patterns so different, that the courses may be for the student writer like so many foreign countries.”</a:t>
            </a:r>
            <a:endParaRPr sz="1200"/>
          </a:p>
          <a:p>
            <a:pPr indent="-304800" lvl="0" marL="457200" rtl="0">
              <a:spcBef>
                <a:spcPts val="0"/>
              </a:spcBef>
              <a:spcAft>
                <a:spcPts val="0"/>
              </a:spcAft>
              <a:buSzPts val="1200"/>
              <a:buAutoNum type="arabicPeriod"/>
            </a:pPr>
            <a:r>
              <a:rPr lang="en" sz="1200"/>
              <a:t>McCarthy’s “study suggests that writing development is, in part, context-dependent. In each new classroom community, Dave in many ways resembled a beginning language learner”</a:t>
            </a:r>
            <a:endParaRPr sz="1200"/>
          </a:p>
          <a:p>
            <a:pPr indent="-304800" lvl="0" marL="457200" rtl="0">
              <a:spcBef>
                <a:spcPts val="0"/>
              </a:spcBef>
              <a:spcAft>
                <a:spcPts val="0"/>
              </a:spcAft>
              <a:buSzPts val="1200"/>
              <a:buAutoNum type="arabicPeriod"/>
            </a:pPr>
            <a:r>
              <a:rPr lang="en" sz="1200"/>
              <a:t>McCarthy’s study “suggests that when we ask what students learn from and about writing in </a:t>
            </a:r>
            <a:r>
              <a:rPr lang="en" sz="1200"/>
              <a:t>classrooms</a:t>
            </a:r>
            <a:r>
              <a:rPr lang="en" sz="1200"/>
              <a:t>, we must look at not only at particular assignments or the student’s written products. We must also look at what they learn from the social contexts those classrooms provide for writing.”</a:t>
            </a:r>
            <a:endParaRPr sz="1200"/>
          </a:p>
          <a:p>
            <a:pPr indent="-304800" lvl="0" marL="457200" rtl="0">
              <a:spcBef>
                <a:spcPts val="0"/>
              </a:spcBef>
              <a:spcAft>
                <a:spcPts val="0"/>
              </a:spcAft>
              <a:buSzPts val="1200"/>
              <a:buAutoNum type="arabicPeriod"/>
            </a:pPr>
            <a:r>
              <a:rPr lang="en" sz="1200"/>
              <a:t>McCarthy concludes that the way teacher can best help student writers to become competent users of the new language in their academic </a:t>
            </a:r>
            <a:r>
              <a:rPr lang="en" sz="1200"/>
              <a:t>territory</a:t>
            </a:r>
            <a:r>
              <a:rPr lang="en" sz="1200"/>
              <a:t>, they should “be </a:t>
            </a:r>
            <a:r>
              <a:rPr lang="en" sz="1200"/>
              <a:t>explicitly</a:t>
            </a:r>
            <a:r>
              <a:rPr lang="en" sz="1200"/>
              <a:t> training students in this assessment process.”</a:t>
            </a:r>
            <a:endParaRPr sz="1200"/>
          </a:p>
          <a:p>
            <a:pPr indent="-304800" lvl="0" marL="457200" rtl="0">
              <a:spcBef>
                <a:spcPts val="0"/>
              </a:spcBef>
              <a:spcAft>
                <a:spcPts val="0"/>
              </a:spcAft>
              <a:buSzPts val="1200"/>
              <a:buAutoNum type="arabicPeriod"/>
            </a:pPr>
            <a:r>
              <a:rPr lang="en" sz="1200"/>
              <a:t>McCarthy states that “the first challenge will be to appreciate just how foreign and difficult their language is for student newcomers. They must make explicit the interpretive and linguistic conventions in their community, stresing that theirs is one way of looking at reality and not reality itself”</a:t>
            </a:r>
            <a:endParaRPr sz="1200"/>
          </a:p>
          <a:p>
            <a:pPr indent="0" lvl="0" marL="0" rtl="0">
              <a:spcBef>
                <a:spcPts val="1600"/>
              </a:spcBef>
              <a:spcAft>
                <a:spcPts val="1600"/>
              </a:spcAft>
              <a:buNone/>
            </a:pPr>
            <a:r>
              <a:rPr lang="en" sz="1200"/>
              <a:t>(pp. 260-262)</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Works Cited</a:t>
            </a:r>
            <a:endParaRPr/>
          </a:p>
        </p:txBody>
      </p:sp>
      <p:sp>
        <p:nvSpPr>
          <p:cNvPr id="131" name="Shape 1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latin typeface="Roboto"/>
                <a:ea typeface="Roboto"/>
                <a:cs typeface="Roboto"/>
                <a:sym typeface="Roboto"/>
              </a:rPr>
              <a:t>McCarthy, Lucille. “A Stranger in Strange Lands: A College Student Writing across the Curriculum.” National Council of		    Teachers of English, Vol. 21, No. 3, Oct 1987, pp. 233-263.</a:t>
            </a:r>
            <a:endParaRPr/>
          </a:p>
          <a:p>
            <a:pPr indent="0" lvl="0" marL="0" rtl="0">
              <a:spcBef>
                <a:spcPts val="1600"/>
              </a:spcBef>
              <a:spcAft>
                <a:spcPts val="0"/>
              </a:spcAft>
              <a:buNone/>
            </a:pPr>
            <a:r>
              <a:rPr lang="en" sz="1200">
                <a:latin typeface="Roboto"/>
                <a:ea typeface="Roboto"/>
                <a:cs typeface="Roboto"/>
                <a:sym typeface="Roboto"/>
              </a:rPr>
              <a:t>University of Maryland, Baltimore County. “Lucille McCarthy.” </a:t>
            </a:r>
            <a:r>
              <a:rPr i="1" lang="en" sz="1200">
                <a:latin typeface="Roboto"/>
                <a:ea typeface="Roboto"/>
                <a:cs typeface="Roboto"/>
                <a:sym typeface="Roboto"/>
              </a:rPr>
              <a:t>english.umcb.edu								 </a:t>
            </a:r>
            <a:r>
              <a:rPr lang="en" sz="1200" u="sng">
                <a:solidFill>
                  <a:schemeClr val="hlink"/>
                </a:solidFill>
                <a:latin typeface="Roboto"/>
                <a:ea typeface="Roboto"/>
                <a:cs typeface="Roboto"/>
                <a:sym typeface="Roboto"/>
                <a:hlinkClick r:id="rId3"/>
              </a:rPr>
              <a:t>https://english.umbc.edu/core-faculty/lucille-mccarthy/</a:t>
            </a:r>
            <a:r>
              <a:rPr lang="en" sz="1200">
                <a:latin typeface="Roboto"/>
                <a:ea typeface="Roboto"/>
                <a:cs typeface="Roboto"/>
                <a:sym typeface="Roboto"/>
              </a:rPr>
              <a:t> Accessed 4 Feb. 2018.</a:t>
            </a:r>
            <a:endParaRPr sz="1200">
              <a:latin typeface="Roboto"/>
              <a:ea typeface="Roboto"/>
              <a:cs typeface="Roboto"/>
              <a:sym typeface="Roboto"/>
            </a:endParaRPr>
          </a:p>
          <a:p>
            <a:pPr indent="457200" lvl="0" marL="0">
              <a:spcBef>
                <a:spcPts val="0"/>
              </a:spcBef>
              <a:spcAft>
                <a:spcPts val="0"/>
              </a:spcAft>
              <a:buNone/>
            </a:pPr>
            <a:r>
              <a:t/>
            </a:r>
            <a:endParaRPr sz="1200">
              <a:latin typeface="Roboto"/>
              <a:ea typeface="Roboto"/>
              <a:cs typeface="Roboto"/>
              <a:sym typeface="Roboto"/>
            </a:endParaRPr>
          </a:p>
          <a:p>
            <a:pPr indent="0" lvl="0" marL="0">
              <a:spcBef>
                <a:spcPts val="0"/>
              </a:spcBef>
              <a:spcAft>
                <a:spcPts val="0"/>
              </a:spcAft>
              <a:buNone/>
            </a:pPr>
            <a:r>
              <a:rPr lang="en" sz="1200">
                <a:latin typeface="Roboto"/>
                <a:ea typeface="Roboto"/>
                <a:cs typeface="Roboto"/>
                <a:sym typeface="Roboto"/>
              </a:rPr>
              <a:t>Maz Mohammadi. </a:t>
            </a:r>
            <a:r>
              <a:rPr i="1" lang="en" sz="1200">
                <a:latin typeface="Roboto"/>
                <a:ea typeface="Roboto"/>
                <a:cs typeface="Roboto"/>
                <a:sym typeface="Roboto"/>
              </a:rPr>
              <a:t>Glorious Intranet Search: Unmasked. </a:t>
            </a:r>
            <a:r>
              <a:rPr lang="en" sz="1200">
                <a:latin typeface="Roboto"/>
                <a:ea typeface="Roboto"/>
                <a:cs typeface="Roboto"/>
                <a:sym typeface="Roboto"/>
              </a:rPr>
              <a:t>2013</a:t>
            </a:r>
            <a:endParaRPr sz="1200">
              <a:latin typeface="Roboto"/>
              <a:ea typeface="Roboto"/>
              <a:cs typeface="Roboto"/>
              <a:sym typeface="Roboto"/>
            </a:endParaRPr>
          </a:p>
          <a:p>
            <a:pPr indent="457200" lvl="0" marL="0" rtl="0">
              <a:spcBef>
                <a:spcPts val="0"/>
              </a:spcBef>
              <a:spcAft>
                <a:spcPts val="0"/>
              </a:spcAft>
              <a:buNone/>
            </a:pPr>
            <a:r>
              <a:rPr lang="en" sz="1200" u="sng">
                <a:solidFill>
                  <a:schemeClr val="hlink"/>
                </a:solidFill>
                <a:latin typeface="Roboto"/>
                <a:ea typeface="Roboto"/>
                <a:cs typeface="Roboto"/>
                <a:sym typeface="Roboto"/>
                <a:hlinkClick r:id="rId4"/>
              </a:rPr>
              <a:t>www.concretemoisture.com</a:t>
            </a:r>
            <a:endParaRPr sz="1200">
              <a:solidFill>
                <a:srgbClr val="000000"/>
              </a:solidFill>
              <a:latin typeface="Roboto"/>
              <a:ea typeface="Roboto"/>
              <a:cs typeface="Roboto"/>
              <a:sym typeface="Roboto"/>
            </a:endParaRPr>
          </a:p>
          <a:p>
            <a:pPr indent="0" lvl="0" marL="0">
              <a:spcBef>
                <a:spcPts val="0"/>
              </a:spcBef>
              <a:spcAft>
                <a:spcPts val="0"/>
              </a:spcAft>
              <a:buNone/>
            </a:pPr>
            <a:r>
              <a:t/>
            </a:r>
            <a:endParaRPr sz="1200">
              <a:solidFill>
                <a:srgbClr val="000000"/>
              </a:solidFill>
              <a:latin typeface="Roboto"/>
              <a:ea typeface="Roboto"/>
              <a:cs typeface="Roboto"/>
              <a:sym typeface="Roboto"/>
            </a:endParaRPr>
          </a:p>
          <a:p>
            <a:pPr indent="0" lvl="0" marL="0">
              <a:spcBef>
                <a:spcPts val="0"/>
              </a:spcBef>
              <a:spcAft>
                <a:spcPts val="0"/>
              </a:spcAft>
              <a:buNone/>
            </a:pPr>
            <a:r>
              <a:rPr lang="en" sz="1200">
                <a:solidFill>
                  <a:srgbClr val="000000"/>
                </a:solidFill>
                <a:latin typeface="Roboto"/>
                <a:ea typeface="Roboto"/>
                <a:cs typeface="Roboto"/>
                <a:sym typeface="Roboto"/>
              </a:rPr>
              <a:t>Michael R. Moore. </a:t>
            </a:r>
            <a:r>
              <a:rPr i="1" lang="en" sz="1200">
                <a:solidFill>
                  <a:srgbClr val="000000"/>
                </a:solidFill>
                <a:latin typeface="Roboto"/>
                <a:ea typeface="Roboto"/>
                <a:cs typeface="Roboto"/>
                <a:sym typeface="Roboto"/>
              </a:rPr>
              <a:t>Rhetorical Analysis Triangle.</a:t>
            </a:r>
            <a:r>
              <a:rPr lang="en" sz="1200">
                <a:solidFill>
                  <a:srgbClr val="000000"/>
                </a:solidFill>
                <a:latin typeface="Roboto"/>
                <a:ea typeface="Roboto"/>
                <a:cs typeface="Roboto"/>
                <a:sym typeface="Roboto"/>
              </a:rPr>
              <a:t> 2018</a:t>
            </a:r>
            <a:endParaRPr sz="1200">
              <a:solidFill>
                <a:srgbClr val="000000"/>
              </a:solidFill>
              <a:latin typeface="Roboto"/>
              <a:ea typeface="Roboto"/>
              <a:cs typeface="Roboto"/>
              <a:sym typeface="Roboto"/>
            </a:endParaRPr>
          </a:p>
          <a:p>
            <a:pPr indent="457200" lvl="0" marL="0" rtl="0">
              <a:spcBef>
                <a:spcPts val="0"/>
              </a:spcBef>
              <a:spcAft>
                <a:spcPts val="0"/>
              </a:spcAft>
              <a:buNone/>
            </a:pPr>
            <a:r>
              <a:rPr lang="en" sz="1200" u="sng">
                <a:solidFill>
                  <a:schemeClr val="hlink"/>
                </a:solidFill>
                <a:latin typeface="Roboto"/>
                <a:ea typeface="Roboto"/>
                <a:cs typeface="Roboto"/>
                <a:sym typeface="Roboto"/>
                <a:hlinkClick r:id="rId5"/>
              </a:rPr>
              <a:t>http://composing.org/wrd103aq2015/</a:t>
            </a:r>
            <a:r>
              <a:rPr lang="en" sz="1200">
                <a:solidFill>
                  <a:srgbClr val="000000"/>
                </a:solidFill>
                <a:latin typeface="Roboto"/>
                <a:ea typeface="Roboto"/>
                <a:cs typeface="Roboto"/>
                <a:sym typeface="Roboto"/>
              </a:rPr>
              <a:t> </a:t>
            </a:r>
            <a:endParaRPr sz="1200">
              <a:solidFill>
                <a:srgbClr val="000000"/>
              </a:solidFill>
              <a:latin typeface="Roboto"/>
              <a:ea typeface="Roboto"/>
              <a:cs typeface="Roboto"/>
              <a:sym typeface="Roboto"/>
            </a:endParaRPr>
          </a:p>
          <a:p>
            <a:pPr indent="0" lvl="0" marL="0" rtl="0">
              <a:spcBef>
                <a:spcPts val="0"/>
              </a:spcBef>
              <a:spcAft>
                <a:spcPts val="0"/>
              </a:spcAft>
              <a:buNone/>
            </a:pPr>
            <a:r>
              <a:t/>
            </a:r>
            <a:endParaRPr sz="1200">
              <a:solidFill>
                <a:srgbClr val="000000"/>
              </a:solidFill>
              <a:latin typeface="Roboto"/>
              <a:ea typeface="Roboto"/>
              <a:cs typeface="Roboto"/>
              <a:sym typeface="Roboto"/>
            </a:endParaRPr>
          </a:p>
          <a:p>
            <a:pPr indent="0" lvl="0" marL="0">
              <a:lnSpc>
                <a:spcPct val="100000"/>
              </a:lnSpc>
              <a:spcBef>
                <a:spcPts val="0"/>
              </a:spcBef>
              <a:spcAft>
                <a:spcPts val="0"/>
              </a:spcAft>
              <a:buNone/>
            </a:pPr>
            <a:r>
              <a:rPr lang="en" sz="1200">
                <a:solidFill>
                  <a:srgbClr val="000000"/>
                </a:solidFill>
                <a:latin typeface="Roboto"/>
                <a:ea typeface="Roboto"/>
                <a:cs typeface="Roboto"/>
                <a:sym typeface="Roboto"/>
              </a:rPr>
              <a:t>Kelvinsong. </a:t>
            </a:r>
            <a:r>
              <a:rPr i="1" lang="en" sz="1200">
                <a:solidFill>
                  <a:srgbClr val="000000"/>
                </a:solidFill>
                <a:latin typeface="Roboto"/>
                <a:ea typeface="Roboto"/>
                <a:cs typeface="Roboto"/>
                <a:sym typeface="Roboto"/>
              </a:rPr>
              <a:t>Featured Cell Biology Illustration. </a:t>
            </a:r>
            <a:r>
              <a:rPr lang="en" sz="1200">
                <a:solidFill>
                  <a:srgbClr val="000000"/>
                </a:solidFill>
                <a:latin typeface="Roboto"/>
                <a:ea typeface="Roboto"/>
                <a:cs typeface="Roboto"/>
                <a:sym typeface="Roboto"/>
              </a:rPr>
              <a:t>2017</a:t>
            </a:r>
            <a:endParaRPr sz="1200">
              <a:solidFill>
                <a:srgbClr val="000000"/>
              </a:solidFill>
              <a:latin typeface="Roboto"/>
              <a:ea typeface="Roboto"/>
              <a:cs typeface="Roboto"/>
              <a:sym typeface="Roboto"/>
            </a:endParaRPr>
          </a:p>
          <a:p>
            <a:pPr indent="457200" lvl="0" marL="0">
              <a:lnSpc>
                <a:spcPct val="100000"/>
              </a:lnSpc>
              <a:spcBef>
                <a:spcPts val="0"/>
              </a:spcBef>
              <a:spcAft>
                <a:spcPts val="0"/>
              </a:spcAft>
              <a:buNone/>
            </a:pPr>
            <a:r>
              <a:rPr lang="en" sz="1200" u="sng">
                <a:solidFill>
                  <a:schemeClr val="accent5"/>
                </a:solidFill>
                <a:latin typeface="Roboto"/>
                <a:ea typeface="Roboto"/>
                <a:cs typeface="Roboto"/>
                <a:sym typeface="Roboto"/>
                <a:hlinkClick r:id="rId6"/>
              </a:rPr>
              <a:t>https://en.wikipedia.org/wiki/Wikipedia:WikiProject_Molecular_and_Cell_Biology</a:t>
            </a:r>
            <a:endParaRPr sz="1200">
              <a:solidFill>
                <a:srgbClr val="000000"/>
              </a:solidFill>
              <a:latin typeface="Roboto"/>
              <a:ea typeface="Roboto"/>
              <a:cs typeface="Roboto"/>
              <a:sym typeface="Roboto"/>
            </a:endParaRPr>
          </a:p>
          <a:p>
            <a:pPr indent="0" lvl="0" marL="0">
              <a:spcBef>
                <a:spcPts val="0"/>
              </a:spcBef>
              <a:spcAft>
                <a:spcPts val="0"/>
              </a:spcAft>
              <a:buNone/>
            </a:pPr>
            <a:r>
              <a:t/>
            </a:r>
            <a:endParaRPr sz="1200">
              <a:solidFill>
                <a:srgbClr val="000000"/>
              </a:solidFill>
              <a:latin typeface="Roboto"/>
              <a:ea typeface="Roboto"/>
              <a:cs typeface="Roboto"/>
              <a:sym typeface="Roboto"/>
            </a:endParaRPr>
          </a:p>
          <a:p>
            <a:pPr indent="0" lvl="0" marL="0">
              <a:spcBef>
                <a:spcPts val="1600"/>
              </a:spcBef>
              <a:spcAft>
                <a:spcPts val="0"/>
              </a:spcAft>
              <a:buClr>
                <a:schemeClr val="dk1"/>
              </a:buClr>
              <a:buSzPts val="1100"/>
              <a:buFont typeface="Arial"/>
              <a:buNone/>
            </a:pPr>
            <a:r>
              <a:t/>
            </a:r>
            <a:endParaRPr sz="1200">
              <a:solidFill>
                <a:srgbClr val="000000"/>
              </a:solidFill>
              <a:latin typeface="Roboto"/>
              <a:ea typeface="Roboto"/>
              <a:cs typeface="Roboto"/>
              <a:sym typeface="Roboto"/>
            </a:endParaRPr>
          </a:p>
          <a:p>
            <a:pPr indent="0" lvl="0" marL="0">
              <a:spcBef>
                <a:spcPts val="1600"/>
              </a:spcBef>
              <a:spcAft>
                <a:spcPts val="0"/>
              </a:spcAft>
              <a:buClr>
                <a:schemeClr val="dk1"/>
              </a:buClr>
              <a:buSzPts val="1100"/>
              <a:buFont typeface="Arial"/>
              <a:buNone/>
            </a:pPr>
            <a:r>
              <a:t/>
            </a:r>
            <a:endParaRPr sz="1000">
              <a:solidFill>
                <a:srgbClr val="888888"/>
              </a:solidFill>
              <a:highlight>
                <a:srgbClr val="222222"/>
              </a:highlight>
              <a:latin typeface="Roboto"/>
              <a:ea typeface="Roboto"/>
              <a:cs typeface="Roboto"/>
              <a:sym typeface="Roboto"/>
            </a:endParaRPr>
          </a:p>
          <a:p>
            <a:pPr indent="0" lvl="0" marL="0">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Lucille Parkinson McCarthy</a:t>
            </a:r>
            <a:endParaRPr/>
          </a:p>
        </p:txBody>
      </p:sp>
      <p:sp>
        <p:nvSpPr>
          <p:cNvPr id="66" name="Shape 66"/>
          <p:cNvSpPr txBox="1"/>
          <p:nvPr>
            <p:ph idx="1" type="body"/>
          </p:nvPr>
        </p:nvSpPr>
        <p:spPr>
          <a:xfrm>
            <a:off x="311688" y="1058225"/>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Biography</a:t>
            </a:r>
            <a:endParaRPr/>
          </a:p>
          <a:p>
            <a:pPr indent="-342900" lvl="0" marL="457200" rtl="0">
              <a:spcBef>
                <a:spcPts val="1600"/>
              </a:spcBef>
              <a:spcAft>
                <a:spcPts val="0"/>
              </a:spcAft>
              <a:buSzPts val="1800"/>
              <a:buChar char="❖"/>
            </a:pPr>
            <a:r>
              <a:rPr lang="en"/>
              <a:t>Ph.D., from University of Pennsylvania</a:t>
            </a:r>
            <a:endParaRPr/>
          </a:p>
          <a:p>
            <a:pPr indent="-342900" lvl="0" marL="457200" rtl="0">
              <a:spcBef>
                <a:spcPts val="0"/>
              </a:spcBef>
              <a:spcAft>
                <a:spcPts val="0"/>
              </a:spcAft>
              <a:buSzPts val="1800"/>
              <a:buChar char="❖"/>
            </a:pPr>
            <a:r>
              <a:rPr lang="en"/>
              <a:t>M.A., University of Chicago</a:t>
            </a:r>
            <a:endParaRPr/>
          </a:p>
          <a:p>
            <a:pPr indent="-342900" lvl="0" marL="457200" rtl="0">
              <a:spcBef>
                <a:spcPts val="0"/>
              </a:spcBef>
              <a:spcAft>
                <a:spcPts val="0"/>
              </a:spcAft>
              <a:buSzPts val="1800"/>
              <a:buChar char="❖"/>
            </a:pPr>
            <a:r>
              <a:rPr lang="en"/>
              <a:t>Her B.A., from Stanford University</a:t>
            </a:r>
            <a:endParaRPr/>
          </a:p>
          <a:p>
            <a:pPr indent="-342900" lvl="0" marL="457200" rtl="0">
              <a:spcBef>
                <a:spcPts val="0"/>
              </a:spcBef>
              <a:spcAft>
                <a:spcPts val="0"/>
              </a:spcAft>
              <a:buSzPts val="1800"/>
              <a:buChar char="❖"/>
            </a:pPr>
            <a:r>
              <a:rPr lang="en"/>
              <a:t>Professor of English (since 1988 at UMBC)</a:t>
            </a:r>
            <a:endParaRPr/>
          </a:p>
          <a:p>
            <a:pPr indent="-342900" lvl="0" marL="457200" rtl="0">
              <a:spcBef>
                <a:spcPts val="0"/>
              </a:spcBef>
              <a:spcAft>
                <a:spcPts val="0"/>
              </a:spcAft>
              <a:buSzPts val="1800"/>
              <a:buChar char="❖"/>
            </a:pPr>
            <a:r>
              <a:rPr lang="en"/>
              <a:t>She has a background in </a:t>
            </a:r>
            <a:r>
              <a:rPr lang="en"/>
              <a:t>research</a:t>
            </a:r>
            <a:endParaRPr/>
          </a:p>
          <a:p>
            <a:pPr indent="-342900" lvl="0" marL="457200" rtl="0">
              <a:spcBef>
                <a:spcPts val="0"/>
              </a:spcBef>
              <a:spcAft>
                <a:spcPts val="0"/>
              </a:spcAft>
              <a:buSzPts val="1800"/>
              <a:buChar char="❖"/>
            </a:pPr>
            <a:r>
              <a:rPr lang="en"/>
              <a:t>English professor at UMBC </a:t>
            </a:r>
            <a:endParaRPr/>
          </a:p>
        </p:txBody>
      </p:sp>
      <p:pic>
        <p:nvPicPr>
          <p:cNvPr id="67" name="Shape 67"/>
          <p:cNvPicPr preferRelativeResize="0"/>
          <p:nvPr/>
        </p:nvPicPr>
        <p:blipFill>
          <a:blip r:embed="rId4">
            <a:alphaModFix/>
          </a:blip>
          <a:stretch>
            <a:fillRect/>
          </a:stretch>
        </p:blipFill>
        <p:spPr>
          <a:xfrm>
            <a:off x="6356125" y="2654425"/>
            <a:ext cx="1560125" cy="195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Elements - The Triangle</a:t>
            </a:r>
            <a:endParaRPr/>
          </a:p>
        </p:txBody>
      </p:sp>
      <p:sp>
        <p:nvSpPr>
          <p:cNvPr id="73" name="Shape 7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Author - Lucille McCarthy</a:t>
            </a:r>
            <a:endParaRPr/>
          </a:p>
          <a:p>
            <a:pPr indent="0" lvl="0" marL="0">
              <a:spcBef>
                <a:spcPts val="1600"/>
              </a:spcBef>
              <a:spcAft>
                <a:spcPts val="0"/>
              </a:spcAft>
              <a:buNone/>
            </a:pPr>
            <a:r>
              <a:rPr lang="en"/>
              <a:t>Message -Writing in college varies among disciplines</a:t>
            </a:r>
            <a:endParaRPr/>
          </a:p>
          <a:p>
            <a:pPr indent="0" lvl="0" marL="0">
              <a:spcBef>
                <a:spcPts val="1600"/>
              </a:spcBef>
              <a:spcAft>
                <a:spcPts val="0"/>
              </a:spcAft>
              <a:buNone/>
            </a:pPr>
            <a:r>
              <a:rPr lang="en"/>
              <a:t>Audience - College professors (based on </a:t>
            </a:r>
            <a:r>
              <a:rPr lang="en"/>
              <a:t>language</a:t>
            </a:r>
            <a:r>
              <a:rPr lang="en"/>
              <a:t> used in paragraph 3 on page 1)</a:t>
            </a:r>
            <a:endParaRPr/>
          </a:p>
          <a:p>
            <a:pPr indent="0" lvl="0" marL="0">
              <a:spcBef>
                <a:spcPts val="1600"/>
              </a:spcBef>
              <a:spcAft>
                <a:spcPts val="0"/>
              </a:spcAft>
              <a:buNone/>
            </a:pPr>
            <a:r>
              <a:rPr lang="en"/>
              <a:t>Genre - R</a:t>
            </a:r>
            <a:r>
              <a:rPr lang="en"/>
              <a:t>esearch</a:t>
            </a:r>
            <a:r>
              <a:rPr lang="en"/>
              <a:t> study</a:t>
            </a:r>
            <a:endParaRPr/>
          </a:p>
          <a:p>
            <a:pPr indent="0" lvl="0" marL="0">
              <a:spcBef>
                <a:spcPts val="1600"/>
              </a:spcBef>
              <a:spcAft>
                <a:spcPts val="1600"/>
              </a:spcAft>
              <a:buNone/>
            </a:pPr>
            <a:r>
              <a:t/>
            </a:r>
            <a:endParaRPr/>
          </a:p>
        </p:txBody>
      </p:sp>
      <p:pic>
        <p:nvPicPr>
          <p:cNvPr id="74" name="Shape 74"/>
          <p:cNvPicPr preferRelativeResize="0"/>
          <p:nvPr/>
        </p:nvPicPr>
        <p:blipFill>
          <a:blip r:embed="rId4">
            <a:alphaModFix/>
          </a:blip>
          <a:stretch>
            <a:fillRect/>
          </a:stretch>
        </p:blipFill>
        <p:spPr>
          <a:xfrm>
            <a:off x="3410375" y="2727300"/>
            <a:ext cx="2528325" cy="2196475"/>
          </a:xfrm>
          <a:prstGeom prst="rect">
            <a:avLst/>
          </a:prstGeom>
          <a:noFill/>
          <a:ln>
            <a:noFill/>
          </a:ln>
        </p:spPr>
      </p:pic>
      <p:sp>
        <p:nvSpPr>
          <p:cNvPr id="75" name="Shape 75"/>
          <p:cNvSpPr txBox="1"/>
          <p:nvPr/>
        </p:nvSpPr>
        <p:spPr>
          <a:xfrm>
            <a:off x="6804325" y="2989450"/>
            <a:ext cx="1560300" cy="170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Old Standard TT"/>
                <a:ea typeface="Old Standard TT"/>
                <a:cs typeface="Old Standard TT"/>
                <a:sym typeface="Old Standard TT"/>
              </a:rPr>
              <a:t>In the image to the left, a circle should be drawn around the entire triangle to show the genre of the piece of work.</a:t>
            </a:r>
            <a:endParaRPr>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Analysis</a:t>
            </a:r>
            <a:endParaRPr/>
          </a:p>
        </p:txBody>
      </p:sp>
      <p:sp>
        <p:nvSpPr>
          <p:cNvPr id="81" name="Shape 8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2D3B45"/>
                </a:solidFill>
                <a:latin typeface="Arial"/>
                <a:ea typeface="Arial"/>
                <a:cs typeface="Arial"/>
                <a:sym typeface="Arial"/>
              </a:rPr>
              <a:t>In this paper, the author, Lucille McCarthy, is writing to fellow college professors to give them an explanation of how student’s writing can differ from each different situation.</a:t>
            </a:r>
            <a:endParaRPr sz="1200">
              <a:solidFill>
                <a:srgbClr val="2D3B45"/>
              </a:solidFill>
              <a:latin typeface="Arial"/>
              <a:ea typeface="Arial"/>
              <a:cs typeface="Arial"/>
              <a:sym typeface="Arial"/>
            </a:endParaRPr>
          </a:p>
          <a:p>
            <a:pPr indent="0" lvl="0" marL="0">
              <a:spcBef>
                <a:spcPts val="1600"/>
              </a:spcBef>
              <a:spcAft>
                <a:spcPts val="0"/>
              </a:spcAft>
              <a:buNone/>
            </a:pPr>
            <a:r>
              <a:rPr lang="en" sz="1200">
                <a:solidFill>
                  <a:srgbClr val="2D3B45"/>
                </a:solidFill>
                <a:latin typeface="Arial"/>
                <a:ea typeface="Arial"/>
                <a:cs typeface="Arial"/>
                <a:sym typeface="Arial"/>
              </a:rPr>
              <a:t>Author - McCarthy herself is a college professor, which gives her an edge in knowing what other professors might want to hear from a research paper.</a:t>
            </a:r>
            <a:endParaRPr sz="1200">
              <a:solidFill>
                <a:srgbClr val="2D3B45"/>
              </a:solidFill>
              <a:latin typeface="Arial"/>
              <a:ea typeface="Arial"/>
              <a:cs typeface="Arial"/>
              <a:sym typeface="Arial"/>
            </a:endParaRPr>
          </a:p>
          <a:p>
            <a:pPr indent="0" lvl="0" marL="0">
              <a:spcBef>
                <a:spcPts val="1600"/>
              </a:spcBef>
              <a:spcAft>
                <a:spcPts val="0"/>
              </a:spcAft>
              <a:buNone/>
            </a:pPr>
            <a:r>
              <a:rPr lang="en" sz="1200">
                <a:solidFill>
                  <a:srgbClr val="2D3B45"/>
                </a:solidFill>
                <a:latin typeface="Arial"/>
                <a:ea typeface="Arial"/>
                <a:cs typeface="Arial"/>
                <a:sym typeface="Arial"/>
              </a:rPr>
              <a:t>Audience - Influences the type of study she performs, and the language she uses.</a:t>
            </a:r>
            <a:endParaRPr sz="1200">
              <a:solidFill>
                <a:srgbClr val="2D3B45"/>
              </a:solidFill>
              <a:latin typeface="Arial"/>
              <a:ea typeface="Arial"/>
              <a:cs typeface="Arial"/>
              <a:sym typeface="Arial"/>
            </a:endParaRPr>
          </a:p>
          <a:p>
            <a:pPr indent="0" lvl="0" marL="0">
              <a:spcBef>
                <a:spcPts val="1600"/>
              </a:spcBef>
              <a:spcAft>
                <a:spcPts val="0"/>
              </a:spcAft>
              <a:buNone/>
            </a:pPr>
            <a:r>
              <a:rPr lang="en" sz="1200">
                <a:solidFill>
                  <a:srgbClr val="2D3B45"/>
                </a:solidFill>
                <a:latin typeface="Arial"/>
                <a:ea typeface="Arial"/>
                <a:cs typeface="Arial"/>
                <a:sym typeface="Arial"/>
              </a:rPr>
              <a:t>Message - What she is writing about in the </a:t>
            </a:r>
            <a:r>
              <a:rPr lang="en" sz="1200">
                <a:solidFill>
                  <a:srgbClr val="2D3B45"/>
                </a:solidFill>
                <a:latin typeface="Arial"/>
                <a:ea typeface="Arial"/>
                <a:cs typeface="Arial"/>
                <a:sym typeface="Arial"/>
              </a:rPr>
              <a:t>rhetorical</a:t>
            </a:r>
            <a:r>
              <a:rPr lang="en" sz="1200">
                <a:solidFill>
                  <a:srgbClr val="2D3B45"/>
                </a:solidFill>
                <a:latin typeface="Arial"/>
                <a:ea typeface="Arial"/>
                <a:cs typeface="Arial"/>
                <a:sym typeface="Arial"/>
              </a:rPr>
              <a:t> situation and the overall driving force of her paper.</a:t>
            </a:r>
            <a:endParaRPr sz="1200">
              <a:solidFill>
                <a:srgbClr val="2D3B45"/>
              </a:solidFill>
              <a:latin typeface="Arial"/>
              <a:ea typeface="Arial"/>
              <a:cs typeface="Arial"/>
              <a:sym typeface="Arial"/>
            </a:endParaRPr>
          </a:p>
          <a:p>
            <a:pPr indent="0" lvl="0" marL="0">
              <a:spcBef>
                <a:spcPts val="1600"/>
              </a:spcBef>
              <a:spcAft>
                <a:spcPts val="0"/>
              </a:spcAft>
              <a:buNone/>
            </a:pPr>
            <a:r>
              <a:rPr lang="en" sz="1200">
                <a:solidFill>
                  <a:srgbClr val="2D3B45"/>
                </a:solidFill>
                <a:latin typeface="Arial"/>
                <a:ea typeface="Arial"/>
                <a:cs typeface="Arial"/>
                <a:sym typeface="Arial"/>
              </a:rPr>
              <a:t>Genre - The best way to make her appeal to her fellow colleagues </a:t>
            </a:r>
            <a:r>
              <a:rPr lang="en" sz="1200">
                <a:solidFill>
                  <a:srgbClr val="2D3B45"/>
                </a:solidFill>
                <a:latin typeface="Arial"/>
                <a:ea typeface="Arial"/>
                <a:cs typeface="Arial"/>
                <a:sym typeface="Arial"/>
              </a:rPr>
              <a:t>would</a:t>
            </a:r>
            <a:r>
              <a:rPr lang="en" sz="1200">
                <a:solidFill>
                  <a:srgbClr val="2D3B45"/>
                </a:solidFill>
                <a:latin typeface="Arial"/>
                <a:ea typeface="Arial"/>
                <a:cs typeface="Arial"/>
                <a:sym typeface="Arial"/>
              </a:rPr>
              <a:t> be through a research study in where she conducts research to get a legitimate scientific answer to her overall questions. </a:t>
            </a:r>
            <a:endParaRPr sz="1200">
              <a:solidFill>
                <a:srgbClr val="2D3B45"/>
              </a:solidFill>
              <a:latin typeface="Arial"/>
              <a:ea typeface="Arial"/>
              <a:cs typeface="Arial"/>
              <a:sym typeface="Arial"/>
            </a:endParaRPr>
          </a:p>
          <a:p>
            <a:pPr indent="0" lvl="0" marL="0">
              <a:spcBef>
                <a:spcPts val="1600"/>
              </a:spcBef>
              <a:spcAft>
                <a:spcPts val="0"/>
              </a:spcAft>
              <a:buNone/>
            </a:pPr>
            <a:r>
              <a:t/>
            </a:r>
            <a:endParaRPr sz="1200">
              <a:solidFill>
                <a:srgbClr val="2D3B45"/>
              </a:solidFill>
              <a:latin typeface="Arial"/>
              <a:ea typeface="Arial"/>
              <a:cs typeface="Arial"/>
              <a:sym typeface="Arial"/>
            </a:endParaRPr>
          </a:p>
          <a:p>
            <a:pPr indent="0" lvl="0" marL="0" rtl="0">
              <a:spcBef>
                <a:spcPts val="1600"/>
              </a:spcBef>
              <a:spcAft>
                <a:spcPts val="0"/>
              </a:spcAft>
              <a:buNone/>
            </a:pPr>
            <a:r>
              <a:t/>
            </a:r>
            <a:endParaRPr sz="1200">
              <a:solidFill>
                <a:srgbClr val="2D3B45"/>
              </a:solidFill>
              <a:latin typeface="Arial"/>
              <a:ea typeface="Arial"/>
              <a:cs typeface="Arial"/>
              <a:sym typeface="Arial"/>
            </a:endParaRPr>
          </a:p>
          <a:p>
            <a:pPr indent="0" lvl="0" marL="0" rt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Thesis</a:t>
            </a:r>
            <a:endParaRPr/>
          </a:p>
        </p:txBody>
      </p:sp>
      <p:sp>
        <p:nvSpPr>
          <p:cNvPr id="87" name="Shape 87"/>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McCarthy’s research experiment, she observes the relationship between college writing and the different classroom situations.</a:t>
            </a:r>
            <a:endParaRPr/>
          </a:p>
          <a:p>
            <a:pPr indent="0" lvl="0" marL="0">
              <a:spcBef>
                <a:spcPts val="1600"/>
              </a:spcBef>
              <a:spcAft>
                <a:spcPts val="1600"/>
              </a:spcAft>
              <a:buNone/>
            </a:pPr>
            <a:r>
              <a:rPr lang="en"/>
              <a:t>This is the thesis because it is the overall theme of the experiment that she was testing. She takes charge of this experiment by asking questions, conducting interviews, making observations, and reflecting on Dave’s work ethic and his </a:t>
            </a:r>
            <a:r>
              <a:rPr lang="en"/>
              <a:t>resulting</a:t>
            </a:r>
            <a:r>
              <a:rPr lang="en"/>
              <a:t> grades.</a:t>
            </a:r>
            <a:endParaRPr/>
          </a:p>
        </p:txBody>
      </p:sp>
      <p:pic>
        <p:nvPicPr>
          <p:cNvPr id="88" name="Shape 88"/>
          <p:cNvPicPr preferRelativeResize="0"/>
          <p:nvPr/>
        </p:nvPicPr>
        <p:blipFill>
          <a:blip r:embed="rId4">
            <a:alphaModFix/>
          </a:blip>
          <a:stretch>
            <a:fillRect/>
          </a:stretch>
        </p:blipFill>
        <p:spPr>
          <a:xfrm>
            <a:off x="2999150" y="3096850"/>
            <a:ext cx="2385925" cy="1789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did Dave take away from each class?</a:t>
            </a:r>
            <a:endParaRPr/>
          </a:p>
        </p:txBody>
      </p:sp>
      <p:sp>
        <p:nvSpPr>
          <p:cNvPr id="94" name="Shape 9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Freshman Composition</a:t>
            </a:r>
            <a:endParaRPr/>
          </a:p>
          <a:p>
            <a:pPr indent="-342900" lvl="0" marL="457200" rtl="0">
              <a:spcBef>
                <a:spcPts val="0"/>
              </a:spcBef>
              <a:spcAft>
                <a:spcPts val="0"/>
              </a:spcAft>
              <a:buSzPts val="1800"/>
              <a:buChar char="●"/>
            </a:pPr>
            <a:r>
              <a:rPr lang="en"/>
              <a:t>Cell Biology</a:t>
            </a:r>
            <a:endParaRPr/>
          </a:p>
          <a:p>
            <a:pPr indent="0" lvl="0" marL="0" rtl="0">
              <a:spcBef>
                <a:spcPts val="1600"/>
              </a:spcBef>
              <a:spcAft>
                <a:spcPts val="0"/>
              </a:spcAft>
              <a:buNone/>
            </a:pPr>
            <a:r>
              <a:rPr lang="en"/>
              <a:t>From those two he learned four valuable functions</a:t>
            </a:r>
            <a:endParaRPr/>
          </a:p>
          <a:p>
            <a:pPr indent="-342900" lvl="0" marL="457200" rtl="0">
              <a:spcBef>
                <a:spcPts val="1600"/>
              </a:spcBef>
              <a:spcAft>
                <a:spcPts val="0"/>
              </a:spcAft>
              <a:buSzPts val="1800"/>
              <a:buChar char="●"/>
            </a:pPr>
            <a:r>
              <a:rPr lang="en"/>
              <a:t>Poetry</a:t>
            </a:r>
            <a:endParaRPr/>
          </a:p>
          <a:p>
            <a:pPr indent="0" lvl="0" marL="0" rtl="0">
              <a:spcBef>
                <a:spcPts val="1600"/>
              </a:spcBef>
              <a:spcAft>
                <a:spcPts val="0"/>
              </a:spcAft>
              <a:buNone/>
            </a:pPr>
            <a:r>
              <a:rPr lang="en"/>
              <a:t>He didn</a:t>
            </a:r>
            <a:r>
              <a:rPr lang="en"/>
              <a:t>'t take as much away from his poetry class as he did with the others</a:t>
            </a:r>
            <a:endParaRPr/>
          </a:p>
          <a:p>
            <a:pPr indent="0" lvl="0" marL="0">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Support</a:t>
            </a:r>
            <a:endParaRPr/>
          </a:p>
        </p:txBody>
      </p:sp>
      <p:sp>
        <p:nvSpPr>
          <p:cNvPr id="100" name="Shape 100"/>
          <p:cNvSpPr txBox="1"/>
          <p:nvPr>
            <p:ph idx="1" type="body"/>
          </p:nvPr>
        </p:nvSpPr>
        <p:spPr>
          <a:xfrm>
            <a:off x="0" y="1420788"/>
            <a:ext cx="8520600" cy="33972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400"/>
              <a:t>Freshman Compos</a:t>
            </a:r>
            <a:r>
              <a:rPr lang="en" sz="1400"/>
              <a:t>ition writing: 							Poetry:</a:t>
            </a:r>
            <a:endParaRPr sz="1400"/>
          </a:p>
          <a:p>
            <a:pPr indent="-317500" lvl="0" marL="5486400" rtl="0">
              <a:lnSpc>
                <a:spcPct val="100000"/>
              </a:lnSpc>
              <a:spcBef>
                <a:spcPts val="1600"/>
              </a:spcBef>
              <a:spcAft>
                <a:spcPts val="0"/>
              </a:spcAft>
              <a:buSzPts val="1400"/>
              <a:buChar char="●"/>
            </a:pPr>
            <a:r>
              <a:rPr lang="en" sz="1400"/>
              <a:t>Demonstrate academic competence</a:t>
            </a:r>
            <a:endParaRPr sz="1400"/>
          </a:p>
          <a:p>
            <a:pPr indent="-317500" lvl="0" marL="457200" rtl="0">
              <a:lnSpc>
                <a:spcPct val="100000"/>
              </a:lnSpc>
              <a:spcBef>
                <a:spcPts val="0"/>
              </a:spcBef>
              <a:spcAft>
                <a:spcPts val="0"/>
              </a:spcAft>
              <a:buSzPts val="1400"/>
              <a:buChar char="●"/>
            </a:pPr>
            <a:r>
              <a:rPr lang="en" sz="1400"/>
              <a:t>Prepare him for future writing</a:t>
            </a:r>
            <a:endParaRPr sz="1400"/>
          </a:p>
          <a:p>
            <a:pPr indent="-317500" lvl="0" marL="457200" rtl="0">
              <a:lnSpc>
                <a:spcPct val="100000"/>
              </a:lnSpc>
              <a:spcBef>
                <a:spcPts val="0"/>
              </a:spcBef>
              <a:spcAft>
                <a:spcPts val="0"/>
              </a:spcAft>
              <a:buSzPts val="1400"/>
              <a:buChar char="●"/>
            </a:pPr>
            <a:r>
              <a:rPr lang="en" sz="1400"/>
              <a:t>Explore topics</a:t>
            </a:r>
            <a:endParaRPr sz="1400"/>
          </a:p>
          <a:p>
            <a:pPr indent="-317500" lvl="0" marL="457200" rtl="0">
              <a:lnSpc>
                <a:spcPct val="100000"/>
              </a:lnSpc>
              <a:spcBef>
                <a:spcPts val="0"/>
              </a:spcBef>
              <a:spcAft>
                <a:spcPts val="0"/>
              </a:spcAft>
              <a:buSzPts val="1400"/>
              <a:buChar char="●"/>
            </a:pPr>
            <a:r>
              <a:rPr lang="en" sz="1400"/>
              <a:t>Participate with others</a:t>
            </a:r>
            <a:endParaRPr sz="1400"/>
          </a:p>
          <a:p>
            <a:pPr indent="-317500" lvl="0" marL="457200" rtl="0">
              <a:lnSpc>
                <a:spcPct val="100000"/>
              </a:lnSpc>
              <a:spcBef>
                <a:spcPts val="0"/>
              </a:spcBef>
              <a:spcAft>
                <a:spcPts val="0"/>
              </a:spcAft>
              <a:buSzPts val="1400"/>
              <a:buChar char="●"/>
            </a:pPr>
            <a:r>
              <a:rPr lang="en" sz="1400"/>
              <a:t>Demonstrate academic competence </a:t>
            </a:r>
            <a:endParaRPr sz="1400"/>
          </a:p>
          <a:p>
            <a:pPr indent="0" lvl="0" marL="0" rtl="0">
              <a:lnSpc>
                <a:spcPct val="100000"/>
              </a:lnSpc>
              <a:spcBef>
                <a:spcPts val="1600"/>
              </a:spcBef>
              <a:spcAft>
                <a:spcPts val="0"/>
              </a:spcAft>
              <a:buNone/>
            </a:pPr>
            <a:r>
              <a:rPr lang="en" sz="1400"/>
              <a:t>Cell Biology writing:</a:t>
            </a:r>
            <a:endParaRPr sz="1400"/>
          </a:p>
          <a:p>
            <a:pPr indent="-317500" lvl="0" marL="457200" rtl="0">
              <a:lnSpc>
                <a:spcPct val="100000"/>
              </a:lnSpc>
              <a:spcBef>
                <a:spcPts val="1600"/>
              </a:spcBef>
              <a:spcAft>
                <a:spcPts val="0"/>
              </a:spcAft>
              <a:buSzPts val="1400"/>
              <a:buChar char="●"/>
            </a:pPr>
            <a:r>
              <a:rPr lang="en" sz="1400"/>
              <a:t>Learn the language</a:t>
            </a:r>
            <a:endParaRPr sz="1400"/>
          </a:p>
          <a:p>
            <a:pPr indent="-317500" lvl="0" marL="457200" rtl="0">
              <a:lnSpc>
                <a:spcPct val="100000"/>
              </a:lnSpc>
              <a:spcBef>
                <a:spcPts val="0"/>
              </a:spcBef>
              <a:spcAft>
                <a:spcPts val="0"/>
              </a:spcAft>
              <a:buSzPts val="1400"/>
              <a:buChar char="●"/>
            </a:pPr>
            <a:r>
              <a:rPr lang="en" sz="1400"/>
              <a:t>Prepare for next semester class (Immunology)</a:t>
            </a:r>
            <a:endParaRPr sz="1400"/>
          </a:p>
          <a:p>
            <a:pPr indent="-317500" lvl="0" marL="457200" rtl="0">
              <a:lnSpc>
                <a:spcPct val="100000"/>
              </a:lnSpc>
              <a:spcBef>
                <a:spcPts val="0"/>
              </a:spcBef>
              <a:spcAft>
                <a:spcPts val="0"/>
              </a:spcAft>
              <a:buSzPts val="1400"/>
              <a:buChar char="●"/>
            </a:pPr>
            <a:r>
              <a:rPr lang="en" sz="1400"/>
              <a:t>Connections</a:t>
            </a:r>
            <a:endParaRPr sz="1400"/>
          </a:p>
          <a:p>
            <a:pPr indent="-317500" lvl="0" marL="457200" rtl="0">
              <a:lnSpc>
                <a:spcPct val="100000"/>
              </a:lnSpc>
              <a:spcBef>
                <a:spcPts val="0"/>
              </a:spcBef>
              <a:spcAft>
                <a:spcPts val="0"/>
              </a:spcAft>
              <a:buSzPts val="1400"/>
              <a:buChar char="●"/>
            </a:pPr>
            <a:r>
              <a:rPr lang="en" sz="1400"/>
              <a:t>Demonstrate academic competence</a:t>
            </a:r>
            <a:endParaRPr sz="1400"/>
          </a:p>
          <a:p>
            <a:pPr indent="0" lvl="0" marL="0" rtl="0">
              <a:lnSpc>
                <a:spcPct val="100000"/>
              </a:lnSpc>
              <a:spcBef>
                <a:spcPts val="1600"/>
              </a:spcBef>
              <a:spcAft>
                <a:spcPts val="0"/>
              </a:spcAft>
              <a:buNone/>
            </a:pPr>
            <a:r>
              <a:t/>
            </a:r>
            <a:endParaRPr sz="1100"/>
          </a:p>
          <a:p>
            <a:pPr indent="0" lvl="0" marL="0" rtl="0">
              <a:lnSpc>
                <a:spcPct val="100000"/>
              </a:lnSpc>
              <a:spcBef>
                <a:spcPts val="1600"/>
              </a:spcBef>
              <a:spcAft>
                <a:spcPts val="0"/>
              </a:spcAft>
              <a:buNone/>
            </a:pPr>
            <a:r>
              <a:t/>
            </a:r>
            <a:endParaRPr sz="1100"/>
          </a:p>
          <a:p>
            <a:pPr indent="0" lvl="0" marL="0" rtl="0">
              <a:lnSpc>
                <a:spcPct val="100000"/>
              </a:lnSpc>
              <a:spcBef>
                <a:spcPts val="1600"/>
              </a:spcBef>
              <a:spcAft>
                <a:spcPts val="0"/>
              </a:spcAft>
              <a:buNone/>
            </a:pPr>
            <a:r>
              <a:t/>
            </a:r>
            <a:endParaRPr sz="1100"/>
          </a:p>
          <a:p>
            <a:pPr indent="0" lvl="0" marL="0" rtl="0">
              <a:lnSpc>
                <a:spcPct val="100000"/>
              </a:lnSpc>
              <a:spcBef>
                <a:spcPts val="1600"/>
              </a:spcBef>
              <a:spcAft>
                <a:spcPts val="0"/>
              </a:spcAft>
              <a:buNone/>
            </a:pPr>
            <a:r>
              <a:t/>
            </a:r>
            <a:endParaRPr sz="1100"/>
          </a:p>
          <a:p>
            <a:pPr indent="0" lvl="0" marL="0" rtl="0">
              <a:lnSpc>
                <a:spcPct val="100000"/>
              </a:lnSpc>
              <a:spcBef>
                <a:spcPts val="1600"/>
              </a:spcBef>
              <a:spcAft>
                <a:spcPts val="0"/>
              </a:spcAft>
              <a:buNone/>
            </a:pPr>
            <a:r>
              <a:t/>
            </a:r>
            <a:endParaRPr sz="1100"/>
          </a:p>
          <a:p>
            <a:pPr indent="0" lvl="0" marL="0" rtl="0">
              <a:lnSpc>
                <a:spcPct val="100000"/>
              </a:lnSpc>
              <a:spcBef>
                <a:spcPts val="1600"/>
              </a:spcBef>
              <a:spcAft>
                <a:spcPts val="0"/>
              </a:spcAft>
              <a:buNone/>
            </a:pPr>
            <a:r>
              <a:t/>
            </a:r>
            <a:endParaRPr sz="1100"/>
          </a:p>
          <a:p>
            <a:pPr indent="0" lvl="0" marL="0">
              <a:lnSpc>
                <a:spcPct val="100000"/>
              </a:lnSpc>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1004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Why was Dave’s work better in one class than the other two? </a:t>
            </a:r>
            <a:endParaRPr/>
          </a:p>
        </p:txBody>
      </p:sp>
      <p:sp>
        <p:nvSpPr>
          <p:cNvPr id="106" name="Shape 106"/>
          <p:cNvSpPr txBox="1"/>
          <p:nvPr>
            <p:ph idx="1" type="body"/>
          </p:nvPr>
        </p:nvSpPr>
        <p:spPr>
          <a:xfrm>
            <a:off x="311700" y="1600425"/>
            <a:ext cx="8520600" cy="29685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Dave had an easier time in his Cell Biology class than his Freshman Composition class and his Introduction to Poetry class.</a:t>
            </a:r>
            <a:endParaRPr/>
          </a:p>
          <a:p>
            <a:pPr indent="0" lvl="0" marL="0">
              <a:spcBef>
                <a:spcPts val="1600"/>
              </a:spcBef>
              <a:spcAft>
                <a:spcPts val="1600"/>
              </a:spcAft>
              <a:buNone/>
            </a:pPr>
            <a:r>
              <a:t/>
            </a:r>
            <a:endParaRPr/>
          </a:p>
        </p:txBody>
      </p:sp>
      <p:pic>
        <p:nvPicPr>
          <p:cNvPr id="107" name="Shape 107"/>
          <p:cNvPicPr preferRelativeResize="0"/>
          <p:nvPr/>
        </p:nvPicPr>
        <p:blipFill>
          <a:blip r:embed="rId4">
            <a:alphaModFix/>
          </a:blip>
          <a:stretch>
            <a:fillRect/>
          </a:stretch>
        </p:blipFill>
        <p:spPr>
          <a:xfrm>
            <a:off x="2570900" y="2532775"/>
            <a:ext cx="3528850" cy="2036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Support</a:t>
            </a:r>
            <a:endParaRPr/>
          </a:p>
          <a:p>
            <a:pPr indent="0" lvl="0" marL="0">
              <a:spcBef>
                <a:spcPts val="0"/>
              </a:spcBef>
              <a:spcAft>
                <a:spcPts val="0"/>
              </a:spcAft>
              <a:buNone/>
            </a:pPr>
            <a:r>
              <a:t/>
            </a:r>
            <a:endParaRPr/>
          </a:p>
        </p:txBody>
      </p:sp>
      <p:sp>
        <p:nvSpPr>
          <p:cNvPr id="113" name="Shape 113"/>
          <p:cNvSpPr txBox="1"/>
          <p:nvPr>
            <p:ph idx="1" type="body"/>
          </p:nvPr>
        </p:nvSpPr>
        <p:spPr>
          <a:xfrm>
            <a:off x="311700" y="1171600"/>
            <a:ext cx="8520600" cy="3760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600"/>
              <a:t>I feel as though Dave had an easier time in Cell Biology because he was interested in that topic.</a:t>
            </a:r>
            <a:endParaRPr sz="1600"/>
          </a:p>
          <a:p>
            <a:pPr indent="-330200" lvl="0" marL="457200" rtl="0">
              <a:spcBef>
                <a:spcPts val="1600"/>
              </a:spcBef>
              <a:spcAft>
                <a:spcPts val="0"/>
              </a:spcAft>
              <a:buSzPts val="1600"/>
              <a:buChar char="●"/>
            </a:pPr>
            <a:r>
              <a:rPr lang="en" sz="1600"/>
              <a:t>He was a biology pre-med major with a goal of going to medical school</a:t>
            </a:r>
            <a:endParaRPr sz="1600"/>
          </a:p>
          <a:p>
            <a:pPr indent="-330200" lvl="1" marL="914400" rtl="0">
              <a:spcBef>
                <a:spcPts val="0"/>
              </a:spcBef>
              <a:spcAft>
                <a:spcPts val="0"/>
              </a:spcAft>
              <a:buSzPts val="1600"/>
              <a:buChar char="○"/>
            </a:pPr>
            <a:r>
              <a:rPr lang="en" sz="1600"/>
              <a:t>Dave already worked as a technician in a local hospital</a:t>
            </a:r>
            <a:endParaRPr sz="1600"/>
          </a:p>
          <a:p>
            <a:pPr indent="-330200" lvl="0" marL="457200" rtl="0">
              <a:spcBef>
                <a:spcPts val="0"/>
              </a:spcBef>
              <a:spcAft>
                <a:spcPts val="0"/>
              </a:spcAft>
              <a:buSzPts val="1600"/>
              <a:buChar char="●"/>
            </a:pPr>
            <a:r>
              <a:rPr lang="en" sz="1600"/>
              <a:t>The class essays were a summary work that he read about</a:t>
            </a:r>
            <a:endParaRPr sz="1600"/>
          </a:p>
          <a:p>
            <a:pPr indent="-330200" lvl="1" marL="914400" rtl="0">
              <a:spcBef>
                <a:spcPts val="0"/>
              </a:spcBef>
              <a:spcAft>
                <a:spcPts val="0"/>
              </a:spcAft>
              <a:buSzPts val="1600"/>
              <a:buChar char="○"/>
            </a:pPr>
            <a:r>
              <a:rPr lang="en" sz="1600"/>
              <a:t>Ex: a four page essay on glycoprotein from a journal of cell biology</a:t>
            </a:r>
            <a:endParaRPr sz="1600"/>
          </a:p>
          <a:p>
            <a:pPr indent="-330200" lvl="0" marL="457200" rtl="0">
              <a:spcBef>
                <a:spcPts val="0"/>
              </a:spcBef>
              <a:spcAft>
                <a:spcPts val="0"/>
              </a:spcAft>
              <a:buSzPts val="1600"/>
              <a:buChar char="●"/>
            </a:pPr>
            <a:r>
              <a:rPr lang="en" sz="1600"/>
              <a:t>He enjoyed working hands on and was not very interested in writing</a:t>
            </a:r>
            <a:endParaRPr sz="1600"/>
          </a:p>
          <a:p>
            <a:pPr indent="-330200" lvl="0" marL="457200" rtl="0">
              <a:spcBef>
                <a:spcPts val="0"/>
              </a:spcBef>
              <a:spcAft>
                <a:spcPts val="0"/>
              </a:spcAft>
              <a:buSzPts val="1600"/>
              <a:buChar char="●"/>
            </a:pPr>
            <a:r>
              <a:rPr lang="en" sz="1600"/>
              <a:t>He predicted that he would earn A’s and the outcome showed that he did. This encouraged him in his work</a:t>
            </a:r>
            <a:endParaRPr sz="1600"/>
          </a:p>
          <a:p>
            <a:pPr indent="-330200" lvl="0" marL="457200" rtl="0">
              <a:spcBef>
                <a:spcPts val="0"/>
              </a:spcBef>
              <a:spcAft>
                <a:spcPts val="0"/>
              </a:spcAft>
              <a:buSzPts val="1600"/>
              <a:buChar char="●"/>
            </a:pPr>
            <a:r>
              <a:rPr lang="en" sz="1600"/>
              <a:t>Dave was able to make connections between what he was doing and real world examples, as well as his future line of work.</a:t>
            </a:r>
            <a:endParaRPr sz="1600"/>
          </a:p>
          <a:p>
            <a:pPr indent="0" lvl="0" marL="0" rtl="0">
              <a:spcBef>
                <a:spcPts val="1600"/>
              </a:spcBef>
              <a:spcAft>
                <a:spcPts val="0"/>
              </a:spcAft>
              <a:buNone/>
            </a:pPr>
            <a:r>
              <a:rPr lang="en" sz="1200"/>
              <a:t>This support comes from the text.</a:t>
            </a:r>
            <a:endParaRPr sz="1200"/>
          </a:p>
          <a:p>
            <a:pPr indent="0" lvl="0" marL="0" rt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