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1" r:id="rId2"/>
    <p:sldId id="263" r:id="rId3"/>
    <p:sldId id="264" r:id="rId4"/>
    <p:sldId id="262" r:id="rId5"/>
    <p:sldId id="265" r:id="rId6"/>
    <p:sldId id="266" r:id="rId7"/>
  </p:sldIdLst>
  <p:sldSz cx="36576000" cy="27432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6266E7-A7C4-485B-9829-702BCD2ADDE8}">
  <a:tblStyle styleId="{A66266E7-A7C4-485B-9829-702BCD2AD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8" autoAdjust="0"/>
    <p:restoredTop sz="96052" autoAdjust="0"/>
  </p:normalViewPr>
  <p:slideViewPr>
    <p:cSldViewPr snapToGrid="0">
      <p:cViewPr varScale="1">
        <p:scale>
          <a:sx n="26" d="100"/>
          <a:sy n="26" d="100"/>
        </p:scale>
        <p:origin x="11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Amaya Hernandez" userId="1e85cfcbfc578bc6" providerId="LiveId" clId="{90723CC6-50CC-46D7-B5C3-46531DF0A6BF}"/>
    <pc:docChg chg="modSld">
      <pc:chgData name="Jacqueline Amaya Hernandez" userId="1e85cfcbfc578bc6" providerId="LiveId" clId="{90723CC6-50CC-46D7-B5C3-46531DF0A6BF}" dt="2020-04-20T14:27:36.967" v="9" actId="255"/>
      <pc:docMkLst>
        <pc:docMk/>
      </pc:docMkLst>
      <pc:sldChg chg="modSp mod">
        <pc:chgData name="Jacqueline Amaya Hernandez" userId="1e85cfcbfc578bc6" providerId="LiveId" clId="{90723CC6-50CC-46D7-B5C3-46531DF0A6BF}" dt="2020-04-20T14:27:36.967" v="9" actId="255"/>
        <pc:sldMkLst>
          <pc:docMk/>
          <pc:sldMk cId="2120381000" sldId="261"/>
        </pc:sldMkLst>
        <pc:spChg chg="mod">
          <ac:chgData name="Jacqueline Amaya Hernandez" userId="1e85cfcbfc578bc6" providerId="LiveId" clId="{90723CC6-50CC-46D7-B5C3-46531DF0A6BF}" dt="2020-04-20T14:24:09.192" v="2" actId="14100"/>
          <ac:spMkLst>
            <pc:docMk/>
            <pc:sldMk cId="2120381000" sldId="261"/>
            <ac:spMk id="93" creationId="{00000000-0000-0000-0000-000000000000}"/>
          </ac:spMkLst>
        </pc:spChg>
        <pc:spChg chg="mod">
          <ac:chgData name="Jacqueline Amaya Hernandez" userId="1e85cfcbfc578bc6" providerId="LiveId" clId="{90723CC6-50CC-46D7-B5C3-46531DF0A6BF}" dt="2020-04-20T14:27:25.962" v="8" actId="14100"/>
          <ac:spMkLst>
            <pc:docMk/>
            <pc:sldMk cId="2120381000" sldId="261"/>
            <ac:spMk id="94" creationId="{00000000-0000-0000-0000-000000000000}"/>
          </ac:spMkLst>
        </pc:spChg>
        <pc:spChg chg="mod">
          <ac:chgData name="Jacqueline Amaya Hernandez" userId="1e85cfcbfc578bc6" providerId="LiveId" clId="{90723CC6-50CC-46D7-B5C3-46531DF0A6BF}" dt="2020-04-20T14:24:43.963" v="6" actId="14100"/>
          <ac:spMkLst>
            <pc:docMk/>
            <pc:sldMk cId="2120381000" sldId="261"/>
            <ac:spMk id="100" creationId="{00000000-0000-0000-0000-000000000000}"/>
          </ac:spMkLst>
        </pc:spChg>
        <pc:spChg chg="mod">
          <ac:chgData name="Jacqueline Amaya Hernandez" userId="1e85cfcbfc578bc6" providerId="LiveId" clId="{90723CC6-50CC-46D7-B5C3-46531DF0A6BF}" dt="2020-04-20T14:27:36.967" v="9" actId="255"/>
          <ac:spMkLst>
            <pc:docMk/>
            <pc:sldMk cId="2120381000" sldId="261"/>
            <ac:spMk id="103" creationId="{00000000-0000-0000-0000-000000000000}"/>
          </ac:spMkLst>
        </pc:spChg>
        <pc:spChg chg="mod">
          <ac:chgData name="Jacqueline Amaya Hernandez" userId="1e85cfcbfc578bc6" providerId="LiveId" clId="{90723CC6-50CC-46D7-B5C3-46531DF0A6BF}" dt="2020-04-20T14:24:36.567" v="5" actId="14100"/>
          <ac:spMkLst>
            <pc:docMk/>
            <pc:sldMk cId="2120381000" sldId="261"/>
            <ac:spMk id="1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73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54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1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9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52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-cilantro is repeated in the abstract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-PCR defined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methods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-take out citations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-edit table and titles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-subtitles in the discussion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-hypothesis could not be determined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-change title for discussion/references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/>
              <a:t>- Include limitations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29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32918401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9236100" y="-1006498"/>
            <a:ext cx="18103799" cy="3291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8929400" y="8686754"/>
            <a:ext cx="23406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165401" y="761955"/>
            <a:ext cx="23406000" cy="2407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743199" y="8521701"/>
            <a:ext cx="31089601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486399" y="15544798"/>
            <a:ext cx="25603200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None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889251" y="17627602"/>
            <a:ext cx="31089601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1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889251" y="11626854"/>
            <a:ext cx="31089601" cy="600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16154400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18592798" y="6400802"/>
            <a:ext cx="16154400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–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»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828799" y="6140451"/>
            <a:ext cx="161607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828799" y="8699500"/>
            <a:ext cx="16160700" cy="15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»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8580102" y="6140451"/>
            <a:ext cx="161670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8580102" y="8699500"/>
            <a:ext cx="16167000" cy="158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85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–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»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828802" y="1092200"/>
            <a:ext cx="12033299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4300200" y="1092202"/>
            <a:ext cx="20447100" cy="234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828802" y="5740402"/>
            <a:ext cx="12033299" cy="18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169151" y="19202398"/>
            <a:ext cx="219456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7169151" y="2451099"/>
            <a:ext cx="21945600" cy="16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169151" y="21469352"/>
            <a:ext cx="21945600" cy="3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28799" y="1098551"/>
            <a:ext cx="3291840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17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5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28799" y="6400802"/>
            <a:ext cx="32918401" cy="1810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t" anchorCtr="0">
            <a:noAutofit/>
          </a:bodyPr>
          <a:lstStyle>
            <a:lvl1pPr marL="457200" marR="0" lvl="0" indent="-10414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398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200"/>
              <a:buFont typeface="Arial"/>
              <a:buChar char="–"/>
              <a:defRPr sz="1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–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»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828799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2496799" y="25425402"/>
            <a:ext cx="11582399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6212798" y="25425402"/>
            <a:ext cx="85344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182875" rIns="365750" bIns="182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703366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686000" cy="68549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4"/>
            <a:ext cx="13010452" cy="23479775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49" y="23285400"/>
            <a:ext cx="10439617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4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08000" cy="2524625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15838" y="15324996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43059" y="2156962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4"/>
            <a:ext cx="12237000" cy="2953475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1169083" y="14653787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114325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81279" y="20983104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6712" y="24099937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2B04FA-CC99-4DEF-BAAC-DCB31C04E5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619884" y="1872701"/>
            <a:ext cx="738724" cy="7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1000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50" y="23285400"/>
            <a:ext cx="104106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1121948" y="146538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1125202" y="17757384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2803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28030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143A0D-7EED-4B89-8956-D82645F7D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9157" y="3313177"/>
            <a:ext cx="930573" cy="9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35830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50" y="23285400"/>
            <a:ext cx="104106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67225" y="15399497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98294" y="18608901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1192625" y="14661279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1192625" y="17778778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2803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28030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CD9AB7-89C6-4CFD-A8F9-593842D7F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08743" y="11579086"/>
            <a:ext cx="1034807" cy="10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451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5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50" y="23285400"/>
            <a:ext cx="104106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31650" y="1537585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41698" y="214909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1023874" y="1467956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1070375" y="17780838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2803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28030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A44396-7BEC-44BC-9C26-D8F536076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174587" y="5991800"/>
            <a:ext cx="781701" cy="7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13271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50" y="23285400"/>
            <a:ext cx="104106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2803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28030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167BAE-756B-4B83-A125-3D47E4290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043525" y="13471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18724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3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7E3"/>
            </a:gs>
            <a:gs pos="40000">
              <a:srgbClr val="B0BEE1"/>
            </a:gs>
            <a:gs pos="100000">
              <a:srgbClr val="001F5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25844499" y="3952225"/>
            <a:ext cx="10525499" cy="185580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0"/>
            <a:ext cx="36576000" cy="3208169"/>
          </a:xfrm>
          <a:prstGeom prst="roundRect">
            <a:avLst>
              <a:gd name="adj" fmla="val 74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393000" y="3177325"/>
            <a:ext cx="13170600" cy="774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5595926" y="1253741"/>
            <a:ext cx="24742800" cy="174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Jacqueline Amaya Hernandez and Kiley Clark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Longwood University</a:t>
            </a:r>
            <a:endParaRPr sz="4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4000" b="1" dirty="0">
                <a:latin typeface="Helvetica Neue"/>
                <a:ea typeface="Helvetica Neue"/>
                <a:cs typeface="Helvetica Neue"/>
                <a:sym typeface="Helvetica Neue"/>
              </a:rPr>
              <a:t>Biology 250 </a:t>
            </a:r>
            <a:endParaRPr sz="4000" b="1" i="0" u="none" strike="noStrike" cap="none" baseline="30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5"/>
              <a:buFont typeface="Helvetica Neue"/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25729575" y="23127250"/>
            <a:ext cx="10525500" cy="43047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5790266" y="22510225"/>
            <a:ext cx="105255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>
                <a:latin typeface="Helvetica Neue"/>
                <a:ea typeface="Helvetica Neue"/>
                <a:cs typeface="Helvetica Neue"/>
                <a:sym typeface="Helvetica Neue"/>
              </a:rPr>
              <a:t> References 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0"/>
            <a:ext cx="36576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3271500" y="8064500"/>
            <a:ext cx="533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73400" y="3138375"/>
            <a:ext cx="12125700" cy="685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73475" y="3823875"/>
            <a:ext cx="12237000" cy="76962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Polymorphisms can influence traits, medical information, and rare mutations can lead to health problems.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Nucleotide Polymorphisms, or SNPs, are a type of genetic variation representing a difference in one single nucleotide.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Predictive genetic testing can screen for SNPs associated with a disease.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The SNP for blue/brown eyes has been used to investigate a connection between iris pigments and the risk for melanoma (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2018).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</a:t>
            </a:r>
            <a:endParaRPr sz="30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experiment, sequences of DNA from human cheek cells were studied for the presence of SNPs for cilantro aversion, blue/brown eye, curly hair, and sneeze reflex.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3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hypothesized that the first subject would be homozygous for both sneeze reflex and curly hair. The second subject was predicted to be heterozygous for blue/brown eyes and cilantro aversion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50800" y="11604025"/>
            <a:ext cx="12237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Methods</a:t>
            </a: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2620400" y="3952225"/>
            <a:ext cx="12915300" cy="23315400"/>
          </a:xfrm>
          <a:prstGeom prst="roundRect">
            <a:avLst>
              <a:gd name="adj" fmla="val 336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52400" tIns="76200" rIns="152400" bIns="7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25657425" y="3143875"/>
            <a:ext cx="10686000" cy="921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5"/>
              <a:buFont typeface="Helvetica Neue"/>
              <a:buNone/>
            </a:pPr>
            <a:r>
              <a:rPr lang="en-US" sz="4700" b="1" i="1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26036225" y="4327525"/>
            <a:ext cx="9460500" cy="17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subject was found to be heterozygous for curly hair and homozygous for sneeze reflex and the second subject was homozygous for both cilantro aversion and blue/brown eyes, meaning that the hypothesis was not supported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was conducted on a SNP that affects cilantro taste and preference. Women and those of European descent were more likely to have a cilantro aversion (Eriksson. 2012).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Studies done on photic sneeze reflex (PSR) suggested that most individuals were homozygous for the SNP (Wang. 2018).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</a:t>
            </a:r>
            <a:endParaRPr sz="3200" b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SNPs are variations in DNA that can be studied to understand traits. Sequencing can be done to track genetic history and inheritance.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research can be done to investigate what genetic diseases are associated with certain variations and can track them.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Genetic sequencing can improve testing for diseases in pregnancy or infancy to predict a person’s predisposition to a disease early on. </a:t>
            </a: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sz="3200" b="1" i="1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Accidentally piercing the gel during electrophoresis could affect the visibility of the amplicons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5876150" y="23285400"/>
            <a:ext cx="104106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38075" rIns="76200" bIns="38075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Bergtrom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Gerald. 2018.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"ANNOTATED CELL AND MOLECULAR BIOLOGY 3e: WHAT WE KNOW 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and Molecular Biology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3e: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and How We Found Out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All Versions. 8.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Eriksson, N. Wu, S. et al.  2012. A genetic variant near olfactory receptor genes influences cilantro preference.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 Central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Laino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A.M. Berry, E.G. </a:t>
            </a:r>
            <a:r>
              <a:rPr lang="en-US" sz="23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Jagirdar</a:t>
            </a:r>
            <a:r>
              <a:rPr lang="en-US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K. et al. 2018. Iris pigmented lesions as a marker of cutaneous melanoma risk: an Australian case-control study. </a:t>
            </a: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National Library of Medicine National Institutes of Health.</a:t>
            </a:r>
            <a:endParaRPr sz="23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Wang, M., Sun, X., Shi, Y., Song, X., and Mi, H. 2018. A genome-wide association study on photic sneeze reflex in the Chines population. Scientific Report, 9; 1-6.</a:t>
            </a:r>
            <a:endParaRPr sz="23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Noto Sans Symbols"/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454224" y="133514"/>
            <a:ext cx="304347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500" dirty="0">
                <a:latin typeface="Calibri"/>
                <a:ea typeface="Calibri"/>
                <a:cs typeface="Calibri"/>
                <a:sym typeface="Calibri"/>
              </a:rPr>
              <a:t>Identify Genotype on Two Individuals Using SNPs</a:t>
            </a:r>
            <a:endParaRPr sz="7500" dirty="0"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8925" y="135875"/>
            <a:ext cx="2746251" cy="2746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13"/>
          <p:cNvGraphicFramePr/>
          <p:nvPr/>
        </p:nvGraphicFramePr>
        <p:xfrm>
          <a:off x="12747975" y="5954600"/>
          <a:ext cx="6568950" cy="6645872"/>
        </p:xfrm>
        <a:graphic>
          <a:graphicData uri="http://schemas.openxmlformats.org/drawingml/2006/table">
            <a:tbl>
              <a:tblPr>
                <a:noFill/>
                <a:tableStyleId>{A66266E7-A7C4-485B-9829-702BCD2ADDE8}</a:tableStyleId>
              </a:tblPr>
              <a:tblGrid>
                <a:gridCol w="21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Nucleic Acid Concentration (ng/ul)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A260/A280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5c1 (Sneeze Reflex)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37.8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1.93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5c2 (Curly Hair)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19.1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2.06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6c1 (Cilantro Aversion)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29.6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1.84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6c2 (Blue/Brown Eyes)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ng/ul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1.86</a:t>
                      </a:r>
                      <a:endParaRPr sz="2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13"/>
          <p:cNvSpPr txBox="1"/>
          <p:nvPr/>
        </p:nvSpPr>
        <p:spPr>
          <a:xfrm>
            <a:off x="12757925" y="4246900"/>
            <a:ext cx="127017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Table 1. Nucleic acid concentration and A260/A280 for 5C1, 5C2, 6C1, and 6C2 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data below demonstrates the nucleic acid and A260/A280 that was collected through nanodrop to measure the DNA concentration.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9438700" y="12733300"/>
            <a:ext cx="56550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1. Gel electrophoresis of the DNA amplicon.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picture capturing DNA of the two individual. PCR 5C1 (SNP1), 5C2 (SNP2), 6C1 (SNP1), and 6C2 (SNP2).  The number on the left demonstrates the base pairs.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5489575" y="10865050"/>
            <a:ext cx="21474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70625" y="5145669"/>
            <a:ext cx="5334000" cy="749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19654425" y="8035151"/>
            <a:ext cx="9540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5000 3000 2000 1500 1000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750 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500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</a:rPr>
              <a:t>300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0000"/>
                </a:solidFill>
              </a:rPr>
              <a:t>100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19990050" y="5110388"/>
            <a:ext cx="5334000" cy="4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LADDER   5C1     5C2      6C1     6C2 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27714" y="14424777"/>
            <a:ext cx="2147400" cy="296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03048" y="14140362"/>
            <a:ext cx="1749400" cy="353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9">
            <a:alphaModFix/>
          </a:blip>
          <a:srcRect t="20603"/>
          <a:stretch/>
        </p:blipFill>
        <p:spPr>
          <a:xfrm>
            <a:off x="19438688" y="16072160"/>
            <a:ext cx="3688925" cy="20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2450" y="19742762"/>
            <a:ext cx="3048000" cy="3162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12757150" y="22702038"/>
            <a:ext cx="63627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 SNP 2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curly hair for PCR 5C2.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12916900" y="17203825"/>
            <a:ext cx="5334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2. SNP 1 Chromatogram.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above demonstrated a high-quality sequence trace. Also, it demonstrates photic sneeze reflex for PCR 5C1.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61825" y="20140763"/>
            <a:ext cx="2746243" cy="25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/>
        </p:nvSpPr>
        <p:spPr>
          <a:xfrm>
            <a:off x="19008625" y="17825575"/>
            <a:ext cx="59031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Figure 4. SNP1 Chromatogram.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a sequence trace for cilantro aversion for PCR 6C1.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3"/>
          <p:cNvSpPr txBox="1"/>
          <p:nvPr/>
        </p:nvSpPr>
        <p:spPr>
          <a:xfrm>
            <a:off x="18835550" y="22722250"/>
            <a:ext cx="6568800" cy="1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Figure 5. SNP2 Chromatogram.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image above demonstrates the sequence for blue/brown eyes for 6C2.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191100" y="12614675"/>
            <a:ext cx="12125700" cy="25815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Sample Collection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individual cheek cell were swabbed and mixed in sterile water.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185900" y="15350100"/>
            <a:ext cx="12125700" cy="3048000"/>
          </a:xfrm>
          <a:prstGeom prst="roundRect">
            <a:avLst>
              <a:gd name="adj" fmla="val 16667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Reaction</a:t>
            </a:r>
            <a:endParaRPr sz="4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Each SNP contained primers mix, sterile water, cheek cells, and master mix were added to PCR tube.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They were then thermocycle.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74600" y="186088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Gel Electrophoresis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Electrophoresis chamber with 2% agarose gel, 0.25X TAE buffer to cover the gel was added. DNA ladder and samples were loaded and ran at 300 V for 15 min.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189525" y="21543688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PCR Purification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purified with binding buffer and DNA wash buffer. Nanodrop was used to determine DNA concentration and A260/A280 values.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211650" y="24478475"/>
            <a:ext cx="12237000" cy="27240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/>
                <a:ea typeface="Times New Roman"/>
                <a:cs typeface="Times New Roman"/>
                <a:sym typeface="Times New Roman"/>
              </a:rPr>
              <a:t>DNA Sequencing </a:t>
            </a:r>
            <a:endParaRPr sz="40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DNA was sent to Eurofins Genomics Company to be sequence. Text file and SNP chromatogram was obtained from the company to be analyze.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10971500" y="146795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10971500" y="178059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11125900" y="2093225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11108550" y="24058600"/>
            <a:ext cx="1340100" cy="1392600"/>
          </a:xfrm>
          <a:prstGeom prst="downArrow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14163100" y="14541250"/>
            <a:ext cx="626700" cy="2967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4463600" y="20033338"/>
            <a:ext cx="626700" cy="2581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19293175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Individual: PCR 6C1 and 6C2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SNP1: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3365450" y="24909675"/>
            <a:ext cx="5334000" cy="20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Individual: PCR 5C1 and 5C2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SNP1: Heterozygous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SNP2: Homozygous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21676650" y="16121675"/>
            <a:ext cx="419100" cy="12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21725400" y="20592450"/>
            <a:ext cx="321600" cy="222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E4F3ED-EEF7-4995-BFCD-AABBF53E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386225" y="44792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1009"/>
      </p:ext>
    </p:extLst>
  </p:cSld>
  <p:clrMapOvr>
    <a:masterClrMapping/>
  </p:clrMapOvr>
  <p:transition spd="med" advTm="14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5730</Words>
  <Application>Microsoft Office PowerPoint</Application>
  <PresentationFormat>Custom</PresentationFormat>
  <Paragraphs>528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Helvetica Neue</vt:lpstr>
      <vt:lpstr>Arial</vt:lpstr>
      <vt:lpstr>Noto Sans Symbols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Kiley Clark</dc:creator>
  <cp:lastModifiedBy>Jacqueline Amaya Hernandez</cp:lastModifiedBy>
  <cp:revision>13</cp:revision>
  <dcterms:modified xsi:type="dcterms:W3CDTF">2020-04-20T14:27:48Z</dcterms:modified>
</cp:coreProperties>
</file>