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jpe" ContentType="image/jpe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notesMasterIdLst>
    <p:notesMasterId r:id="rId23"/>
  </p:notesMasterIdLst>
  <p:sldIdLst>
    <p:sldId id="256" r:id="rId2"/>
    <p:sldId id="257" r:id="rId3"/>
    <p:sldId id="261" r:id="rId4"/>
    <p:sldId id="271" r:id="rId5"/>
    <p:sldId id="272" r:id="rId6"/>
    <p:sldId id="273" r:id="rId7"/>
    <p:sldId id="265" r:id="rId8"/>
    <p:sldId id="269" r:id="rId9"/>
    <p:sldId id="262" r:id="rId10"/>
    <p:sldId id="268" r:id="rId11"/>
    <p:sldId id="274" r:id="rId12"/>
    <p:sldId id="275" r:id="rId13"/>
    <p:sldId id="267" r:id="rId14"/>
    <p:sldId id="266" r:id="rId15"/>
    <p:sldId id="270" r:id="rId16"/>
    <p:sldId id="276" r:id="rId17"/>
    <p:sldId id="277" r:id="rId18"/>
    <p:sldId id="264" r:id="rId19"/>
    <p:sldId id="258" r:id="rId20"/>
    <p:sldId id="25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>
        <p:scale>
          <a:sx n="80" d="100"/>
          <a:sy n="80" d="100"/>
        </p:scale>
        <p:origin x="-696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21E4-3D6E-493C-AA81-51DFDAA1C429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C016-BFB7-40DD-9440-88AAAD43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C016-BFB7-40DD-9440-88AAAD4315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C016-BFB7-40DD-9440-88AAAD4315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6F34-8B2F-4E55-90CF-C7C0C1EAEBCD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2462-F98C-4053-90FC-6F2EFB005358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582-F24A-4AE8-A1EB-BC890775D0C4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98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5E6-C4E0-4F42-9D5E-FD6A38528AB7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585B-FECD-46D2-96BF-6F3754B68A42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779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585B-FECD-46D2-96BF-6F3754B68A42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17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6CF-3C5A-48E6-967E-468AEBE50652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1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681C-B19E-4FD9-B323-9D1D08A9F99C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4554-80AD-4081-A0B8-3E0632E45C0B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0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F226-3603-4183-8D2C-A619921CEF48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F4F-99A2-43DD-A8E6-84E542BCC50C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9119-11C3-4432-8B5B-36021FE4D4DE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8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258B-5B33-4CC2-93A0-DB47408E37EB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6783-00C7-4092-A4A5-7AF3AF997C94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78FF-81B3-486E-8740-12B5C9FAD7E3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4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FE07-E9E0-4B22-AA05-F56959073E27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4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585B-FECD-46D2-96BF-6F3754B68A42}" type="datetime1">
              <a:rPr lang="en-US" smtClean="0"/>
              <a:t>10/8/15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9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sites.tufts.edu/tuftslcs/programs/special-olympics/" TargetMode="External"/><Relationship Id="rId12" Type="http://schemas.openxmlformats.org/officeDocument/2006/relationships/hyperlink" Target="http://mrsvf.weebly.com/down-syndrome.html" TargetMode="External"/><Relationship Id="rId13" Type="http://schemas.openxmlformats.org/officeDocument/2006/relationships/hyperlink" Target="http://dna-laboratories.com/?page_id=302" TargetMode="External"/><Relationship Id="rId14" Type="http://schemas.openxmlformats.org/officeDocument/2006/relationships/hyperlink" Target="http://lettercase.org/sevenly/" TargetMode="Externa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octortipster.com/3349-down-syndrome-mongolism-or-trisomy-21.html" TargetMode="External"/><Relationship Id="rId4" Type="http://schemas.openxmlformats.org/officeDocument/2006/relationships/hyperlink" Target="http://ellietheurer.blogspot.com/2013/03/world-down-syndrome-day-equal.html" TargetMode="External"/><Relationship Id="rId5" Type="http://schemas.openxmlformats.org/officeDocument/2006/relationships/hyperlink" Target="https://palmreadingperspectives.wordpress.com/tag/down-syndrome/" TargetMode="External"/><Relationship Id="rId6" Type="http://schemas.openxmlformats.org/officeDocument/2006/relationships/hyperlink" Target="http://masterman7thscience.pbworks.com/w/page/73047113/7311%20GDR%20Characteristics%20and%20Symptoms" TargetMode="External"/><Relationship Id="rId7" Type="http://schemas.openxmlformats.org/officeDocument/2006/relationships/hyperlink" Target="http://physical-therapy.advanceweb.com/Features/Articles/Mobility-For-Down-Syndrome-Patients.aspx" TargetMode="External"/><Relationship Id="rId8" Type="http://schemas.openxmlformats.org/officeDocument/2006/relationships/hyperlink" Target="http://www.flourishtherapyohio.com/2013/09/17/is-all-speech-therapy-created-equal-what-is-oral-placement-therapy/" TargetMode="External"/><Relationship Id="rId9" Type="http://schemas.openxmlformats.org/officeDocument/2006/relationships/hyperlink" Target="http://www.dseusa.org/en-us/about-us/" TargetMode="External"/><Relationship Id="rId10" Type="http://schemas.openxmlformats.org/officeDocument/2006/relationships/hyperlink" Target="http://www.babble.com/babble-voices/the-most-important-friend-your-child-may-ever-mak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youtu.be/ejWBx4A3u2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Syndrome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Rebecca Morra &amp; Amanda Patterson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0" y="6438900"/>
            <a:ext cx="608453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13" y="396194"/>
            <a:ext cx="6320302" cy="576727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96366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physical traits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Down syndrome?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50012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7510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muscle tone		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stature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Upward slant of the eyes	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deep crease across center of palm		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facial features with small nose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skinfolds on the inner corner of eyes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abnormally shaped ears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Hyperflexibility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tongue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459699" y="6416643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Health Problems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6456892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defects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problems (thyroid disease)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problems (cross-eyed, cataracts, near/far sighted)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Leukemia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 abnormalities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Alzheimer's disease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988336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05" y="2239224"/>
            <a:ext cx="4383993" cy="29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Patients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Involvement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22512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33" y="3841393"/>
            <a:ext cx="2489571" cy="2489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27" y="1355774"/>
            <a:ext cx="3059785" cy="20398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45" y="3597105"/>
            <a:ext cx="2224741" cy="20948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64" y="3841393"/>
            <a:ext cx="2390287" cy="15860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6" y="1203552"/>
            <a:ext cx="3758632" cy="24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88" y="942797"/>
            <a:ext cx="9206839" cy="48562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13" y="6448425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132009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problem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Down syndrome?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703192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defects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problems (thyroid disease)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problems (cross-eyed, cataracts, near/far sighted)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Leukemia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abnormalities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Alzheimer's disease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74416" y="6429375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 Facts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1489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chromosomal abnormality in live-born newborns. 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every 691 infants in the U.S. has Down syndrome.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400,000 Americans have Down syndrome.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syndrome causes disability; it is not an illness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1960, life expectancy was 10 years old of an Australian with Down syndrome; it is now 50-60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starts at birth and continues throughout life, just like people without Down syndrome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75653" y="6429375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81" y="175101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copy of chromosome 21 (total of 47 chromosomes)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diagnosed prenatally or at birth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traits that are associated with Down syndrome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health problems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individuals with Down syndrome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387875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Traits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Health Problems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Patients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 Facts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7327" y="643890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51" y="2602002"/>
            <a:ext cx="10515600" cy="264549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010560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320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71550"/>
            <a:ext cx="8596668" cy="5324475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"What Is Down Syndrome?"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National Down Syndrome Society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 05 Oct.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2015.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Kumar, A.,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Muthuswamy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S., Jain, S., &amp; Agarwal, S. (2015). Down Syndrome: 	an insight of the disease.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Biomedical Science,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22(1), 1-9.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Bhandari, S. (Ed). (2015, March 4). Understanding Down Syndrome –Signs.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Dsnsw’s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channel. (2010, March 7).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things people with Down syndrome would like you 	to know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[Video file].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 Wonder. (2011, March 16).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Causes Trisomy 21 (Down syndrome)?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[Video 	file].</a:t>
            </a:r>
          </a:p>
          <a:p>
            <a:pPr marL="0" indent="0" algn="ctr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www.doctortipster.com/3349-down-syndrome-mongolism-or-trisomy-21.html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ellietheurer.blogspot.com/2013/03/world-down-syndrome-day-equal.html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https://palmreadingperspectives.wordpress.com/tag/down-syndrome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masterman7thscience.pbworks.com/w/page/73047113/7311%20GDR%20Characteristics%20and%20Symptoms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physical-therapy.advanceweb.com/Features/Articles/Mobility-For-Down-Syndrome-Patients.aspx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http://www.flourishtherapyohio.com/2013/09/17/is-all-speech-therapy-created-equal-what-is-oral-placement-therapy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170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http://www.dseusa.org/en-us/about-us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http://www.babble.com/babble-voices/the-most-important-friend-your-child-may-ever-make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http://sites.tufts.edu/tuftslcs/programs/special-olympics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mrsvf.weebly.com/down-syndrome.html</a:t>
            </a:r>
            <a:r>
              <a:rPr lang="en-US" sz="170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8F8F8"/>
                </a:solidFill>
                <a:hlinkClick r:id="rId13"/>
              </a:rPr>
              <a:t>http://dna-laboratories.com/?</a:t>
            </a:r>
            <a:r>
              <a:rPr lang="en-US" sz="1700" dirty="0" smtClean="0">
                <a:solidFill>
                  <a:srgbClr val="F8F8F8"/>
                </a:solidFill>
                <a:hlinkClick r:id="rId13"/>
              </a:rPr>
              <a:t>page_id=302</a:t>
            </a:r>
            <a:r>
              <a:rPr lang="en-US" sz="1700" dirty="0" smtClean="0"/>
              <a:t> </a:t>
            </a:r>
          </a:p>
          <a:p>
            <a:pPr marL="0" indent="0">
              <a:buNone/>
            </a:pPr>
            <a:r>
              <a:rPr lang="en-US" sz="1700" dirty="0">
                <a:hlinkClick r:id="rId14"/>
              </a:rPr>
              <a:t>http://lettercase.org/sevenly</a:t>
            </a:r>
            <a:r>
              <a:rPr lang="en-US" sz="1700" dirty="0" smtClean="0">
                <a:hlinkClick r:id="rId14"/>
              </a:rPr>
              <a:t>/</a:t>
            </a:r>
            <a:r>
              <a:rPr lang="en-US" sz="1700" dirty="0" smtClean="0"/>
              <a:t> 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580359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Down Syndrome?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96" y="1631950"/>
            <a:ext cx="6260729" cy="457835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has a complete or partial extra copy of chromosome 21.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nuclei have 23 pairs of chromosomes.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chromosomal alterations originate from the father or mother (5% of Down syndrome cases are traced to the father).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58175" y="643890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00" y="1627837"/>
            <a:ext cx="5283699" cy="35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59889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</a:t>
            </a:r>
            <a:r>
              <a:rPr lang="en-US">
                <a:hlinkClick r:id="rId3"/>
              </a:rPr>
              <a:t>/</a:t>
            </a:r>
            <a:r>
              <a:rPr lang="en-US" smtClean="0">
                <a:hlinkClick r:id="rId3"/>
              </a:rPr>
              <a:t>ejWBx4A3u2M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4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chromosomes does an individual with Down syndrome have?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90449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an extra chromosome 21 makes the total 47 instead of 46 (23 pairs).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09317" y="6429375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8614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Prenatally 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(blood test &amp; ultrasound)</a:t>
            </a:r>
          </a:p>
          <a:p>
            <a:pPr lvl="2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Predicts the change of fetus having Down syndrome</a:t>
            </a:r>
          </a:p>
          <a:p>
            <a:pPr lvl="2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provides a probability, not certainty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(chorionic villus sampling &amp; amniocentesis)</a:t>
            </a:r>
          </a:p>
          <a:p>
            <a:pPr lvl="2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almost %100 certainty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Birth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specific physical traits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Chromosomal analysis (karyotype – more on next slide)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42868" y="6410325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17" y="709861"/>
            <a:ext cx="3554708" cy="251876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58" y="3328887"/>
            <a:ext cx="2717670" cy="26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38" y="1718629"/>
            <a:ext cx="3953315" cy="3881437"/>
          </a:xfrm>
        </p:spPr>
      </p:pic>
      <p:sp>
        <p:nvSpPr>
          <p:cNvPr id="6" name="TextBox 5"/>
          <p:cNvSpPr txBox="1"/>
          <p:nvPr/>
        </p:nvSpPr>
        <p:spPr>
          <a:xfrm>
            <a:off x="267191" y="1356421"/>
            <a:ext cx="57308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sample drawn to examine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 are photographed and grouped by size, number, and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Doctors examine this to diagnose Down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259" y="70474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Karyotype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162974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09" y="1071038"/>
            <a:ext cx="1910196" cy="286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Traits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muscle tone		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stature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 slant of the eyes	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deep crease across center of palm		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facial features with small nose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skinfolds on the inner corner of eyes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Small, abnormally shaped ears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Hyperflexibility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tongue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57" y="1427467"/>
            <a:ext cx="2743200" cy="1702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29" y="3518503"/>
            <a:ext cx="3565025" cy="2854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0"/>
            <a:ext cx="58146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" y="6457950"/>
            <a:ext cx="581468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6" y="6448425"/>
            <a:ext cx="581468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9" y="6438900"/>
            <a:ext cx="625476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8" y="6438900"/>
            <a:ext cx="581468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60" y="6448425"/>
            <a:ext cx="581468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66" y="6448425"/>
            <a:ext cx="581468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82" y="6448425"/>
            <a:ext cx="581468" cy="4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0" y="6448425"/>
            <a:ext cx="581468" cy="400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4" y="6444312"/>
            <a:ext cx="581468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6" y="6457950"/>
            <a:ext cx="581468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99" y="6444312"/>
            <a:ext cx="581468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6457950"/>
            <a:ext cx="581468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83" y="6444312"/>
            <a:ext cx="581468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4" y="6444312"/>
            <a:ext cx="581468" cy="400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2" y="6444312"/>
            <a:ext cx="581468" cy="400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0" y="6444312"/>
            <a:ext cx="581468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28" y="6444312"/>
            <a:ext cx="581468" cy="400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6" y="6448425"/>
            <a:ext cx="581468" cy="400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64" y="6444312"/>
            <a:ext cx="581468" cy="400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32" y="6444312"/>
            <a:ext cx="581468" cy="4000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98174" y="6419850"/>
            <a:ext cx="61847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9143</TotalTime>
  <Words>427</Words>
  <Application>Microsoft Macintosh PowerPoint</Application>
  <PresentationFormat>Custom</PresentationFormat>
  <Paragraphs>122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Down Syndrome </vt:lpstr>
      <vt:lpstr>Overview</vt:lpstr>
      <vt:lpstr>What is Down Syndrome?</vt:lpstr>
      <vt:lpstr> </vt:lpstr>
      <vt:lpstr>Question </vt:lpstr>
      <vt:lpstr>Answer </vt:lpstr>
      <vt:lpstr>Diagnosis </vt:lpstr>
      <vt:lpstr> </vt:lpstr>
      <vt:lpstr>Physical Traits</vt:lpstr>
      <vt:lpstr> </vt:lpstr>
      <vt:lpstr>Question </vt:lpstr>
      <vt:lpstr>Answer </vt:lpstr>
      <vt:lpstr>Associated Health Problems</vt:lpstr>
      <vt:lpstr>Working with Patients</vt:lpstr>
      <vt:lpstr> </vt:lpstr>
      <vt:lpstr>Question </vt:lpstr>
      <vt:lpstr>Answer</vt:lpstr>
      <vt:lpstr>Fun Facts</vt:lpstr>
      <vt:lpstr>Summary</vt:lpstr>
      <vt:lpstr>Questions?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Turner Syndrome</dc:title>
  <dc:creator>Rebecca L. Morra</dc:creator>
  <cp:lastModifiedBy>Amanda Patterson</cp:lastModifiedBy>
  <cp:revision>52</cp:revision>
  <dcterms:created xsi:type="dcterms:W3CDTF">2015-10-01T14:01:40Z</dcterms:created>
  <dcterms:modified xsi:type="dcterms:W3CDTF">2015-10-08T04:12:50Z</dcterms:modified>
</cp:coreProperties>
</file>