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sldIdLst>
    <p:sldId id="256" r:id="rId2"/>
    <p:sldId id="257" r:id="rId3"/>
    <p:sldId id="258" r:id="rId4"/>
    <p:sldId id="259" r:id="rId5"/>
    <p:sldId id="261" r:id="rId6"/>
    <p:sldId id="262" r:id="rId7"/>
    <p:sldId id="263" r:id="rId8"/>
    <p:sldId id="264" r:id="rId9"/>
    <p:sldId id="265" r:id="rId10"/>
    <p:sldId id="268"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3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7AEED-D96C-8246-B1F9-9A263CC95DD9}" type="datetimeFigureOut">
              <a:rPr lang="en-US" smtClean="0"/>
              <a:t>2/27/18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30200-FFB2-DC47-8B26-F0AE38E05A5F}" type="slidenum">
              <a:rPr lang="en-US" smtClean="0"/>
              <a:t>‹#›</a:t>
            </a:fld>
            <a:endParaRPr lang="en-US"/>
          </a:p>
        </p:txBody>
      </p:sp>
    </p:spTree>
    <p:extLst>
      <p:ext uri="{BB962C8B-B14F-4D97-AF65-F5344CB8AC3E}">
        <p14:creationId xmlns:p14="http://schemas.microsoft.com/office/powerpoint/2010/main" val="2402821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5330200-FFB2-DC47-8B26-F0AE38E05A5F}" type="slidenum">
              <a:rPr lang="en-US" smtClean="0"/>
              <a:t>2</a:t>
            </a:fld>
            <a:endParaRPr lang="en-US"/>
          </a:p>
        </p:txBody>
      </p:sp>
    </p:spTree>
    <p:extLst>
      <p:ext uri="{BB962C8B-B14F-4D97-AF65-F5344CB8AC3E}">
        <p14:creationId xmlns:p14="http://schemas.microsoft.com/office/powerpoint/2010/main" val="241479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30200-FFB2-DC47-8B26-F0AE38E05A5F}" type="slidenum">
              <a:rPr lang="en-US" smtClean="0"/>
              <a:t>7</a:t>
            </a:fld>
            <a:endParaRPr lang="en-US"/>
          </a:p>
        </p:txBody>
      </p:sp>
    </p:spTree>
    <p:extLst>
      <p:ext uri="{BB962C8B-B14F-4D97-AF65-F5344CB8AC3E}">
        <p14:creationId xmlns:p14="http://schemas.microsoft.com/office/powerpoint/2010/main" val="282691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https://</a:t>
            </a:r>
            <a:r>
              <a:rPr lang="en-US" dirty="0" err="1" smtClean="0"/>
              <a:t>safeshare.tv</a:t>
            </a:r>
            <a:r>
              <a:rPr lang="en-US" dirty="0" smtClean="0"/>
              <a:t>/x/ss5661ab2ca061d </a:t>
            </a:r>
          </a:p>
          <a:p>
            <a:pPr marL="171450" indent="-171450">
              <a:buFont typeface="Arial"/>
              <a:buChar char="•"/>
            </a:pPr>
            <a:r>
              <a:rPr lang="en-US" dirty="0" smtClean="0"/>
              <a:t>Google images</a:t>
            </a:r>
          </a:p>
          <a:p>
            <a:pPr marL="171450" indent="-171450">
              <a:buFont typeface="Arial"/>
              <a:buChar char="•"/>
            </a:pPr>
            <a:r>
              <a:rPr lang="en-US" dirty="0" err="1" smtClean="0"/>
              <a:t>Nps.gov</a:t>
            </a:r>
            <a:endParaRPr lang="en-US" dirty="0" smtClean="0"/>
          </a:p>
          <a:p>
            <a:pPr marL="171450" indent="-171450">
              <a:buFont typeface="Arial"/>
              <a:buChar char="•"/>
            </a:pPr>
            <a:r>
              <a:rPr lang="en-US" dirty="0" err="1" smtClean="0"/>
              <a:t>Washinton.org</a:t>
            </a:r>
            <a:r>
              <a:rPr lang="en-US" dirty="0" smtClean="0"/>
              <a:t> </a:t>
            </a:r>
          </a:p>
          <a:p>
            <a:pPr marL="171450" indent="-171450">
              <a:buFont typeface="Arial"/>
              <a:buChar char="•"/>
            </a:pPr>
            <a:r>
              <a:rPr lang="en-US" dirty="0" smtClean="0"/>
              <a:t>https://</a:t>
            </a:r>
            <a:r>
              <a:rPr lang="en-US" dirty="0" err="1" smtClean="0"/>
              <a:t>www.nps.gov</a:t>
            </a:r>
            <a:r>
              <a:rPr lang="en-US" dirty="0" smtClean="0"/>
              <a:t>/</a:t>
            </a:r>
            <a:r>
              <a:rPr lang="en-US" dirty="0" err="1" smtClean="0"/>
              <a:t>mlkm</a:t>
            </a:r>
            <a:r>
              <a:rPr lang="en-US" dirty="0" smtClean="0"/>
              <a:t>/learn/building-the-</a:t>
            </a:r>
            <a:r>
              <a:rPr lang="en-US" dirty="0" err="1" smtClean="0"/>
              <a:t>memorial.htm</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5330200-FFB2-DC47-8B26-F0AE38E05A5F}" type="slidenum">
              <a:rPr lang="en-US" smtClean="0"/>
              <a:t>11</a:t>
            </a:fld>
            <a:endParaRPr lang="en-US"/>
          </a:p>
        </p:txBody>
      </p:sp>
    </p:spTree>
    <p:extLst>
      <p:ext uri="{BB962C8B-B14F-4D97-AF65-F5344CB8AC3E}">
        <p14:creationId xmlns:p14="http://schemas.microsoft.com/office/powerpoint/2010/main" val="200297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01A70E8D-07CF-BE4A-B236-545E5F039750}"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1A70E8D-07CF-BE4A-B236-545E5F039750}"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1A70E8D-07CF-BE4A-B236-545E5F039750}"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1A70E8D-07CF-BE4A-B236-545E5F039750}"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1A70E8D-07CF-BE4A-B236-545E5F039750}"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01A70E8D-07CF-BE4A-B236-545E5F039750}"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01A70E8D-07CF-BE4A-B236-545E5F039750}" type="datetimeFigureOut">
              <a:rPr lang="en-US" smtClean="0"/>
              <a:t>2/27/18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01A70E8D-07CF-BE4A-B236-545E5F039750}" type="datetimeFigureOut">
              <a:rPr lang="en-US" smtClean="0"/>
              <a:t>2/27/18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70E8D-07CF-BE4A-B236-545E5F039750}" type="datetimeFigureOut">
              <a:rPr lang="en-US" smtClean="0"/>
              <a:t>2/27/18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1A70E8D-07CF-BE4A-B236-545E5F039750}"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1A70E8D-07CF-BE4A-B236-545E5F039750}"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8C46-B539-834B-8610-8450B05F1C90}"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70E8D-07CF-BE4A-B236-545E5F039750}" type="datetimeFigureOut">
              <a:rPr lang="en-US" smtClean="0"/>
              <a:t>2/27/18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8C46-B539-834B-8610-8450B05F1C90}"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37360"/>
            <a:ext cx="9144000" cy="5120640"/>
          </a:xfrm>
          <a:prstGeom prst="rect">
            <a:avLst/>
          </a:prstGeom>
        </p:spPr>
      </p:pic>
      <p:sp>
        <p:nvSpPr>
          <p:cNvPr id="2" name="Title 1"/>
          <p:cNvSpPr>
            <a:spLocks noGrp="1"/>
          </p:cNvSpPr>
          <p:nvPr>
            <p:ph type="ctrTitle"/>
          </p:nvPr>
        </p:nvSpPr>
        <p:spPr>
          <a:xfrm>
            <a:off x="685800" y="170780"/>
            <a:ext cx="7772400" cy="1470025"/>
          </a:xfrm>
        </p:spPr>
        <p:txBody>
          <a:bodyPr/>
          <a:lstStyle/>
          <a:p>
            <a:r>
              <a:rPr lang="en-US" dirty="0" smtClean="0"/>
              <a:t>Martin Luther King, J.R. Memorial</a:t>
            </a:r>
            <a:endParaRPr lang="en-US" dirty="0"/>
          </a:p>
        </p:txBody>
      </p:sp>
      <p:sp>
        <p:nvSpPr>
          <p:cNvPr id="3" name="Subtitle 2"/>
          <p:cNvSpPr>
            <a:spLocks noGrp="1"/>
          </p:cNvSpPr>
          <p:nvPr>
            <p:ph type="subTitle" idx="1"/>
          </p:nvPr>
        </p:nvSpPr>
        <p:spPr>
          <a:xfrm>
            <a:off x="4631819" y="1909001"/>
            <a:ext cx="6400800" cy="1752600"/>
          </a:xfrm>
        </p:spPr>
        <p:txBody>
          <a:bodyPr/>
          <a:lstStyle/>
          <a:p>
            <a:r>
              <a:rPr lang="en-US" dirty="0" smtClean="0">
                <a:solidFill>
                  <a:schemeClr val="bg1"/>
                </a:solidFill>
              </a:rPr>
              <a:t>Allison Slocum</a:t>
            </a:r>
          </a:p>
          <a:p>
            <a:r>
              <a:rPr lang="en-US" dirty="0" smtClean="0">
                <a:solidFill>
                  <a:schemeClr val="bg1"/>
                </a:solidFill>
              </a:rPr>
              <a:t>ART 101</a:t>
            </a:r>
          </a:p>
          <a:p>
            <a:r>
              <a:rPr lang="en-US" dirty="0" smtClean="0">
                <a:solidFill>
                  <a:schemeClr val="bg1"/>
                </a:solidFill>
              </a:rPr>
              <a:t>NVCC</a:t>
            </a:r>
            <a:endParaRPr lang="en-US" dirty="0">
              <a:solidFill>
                <a:schemeClr val="bg1"/>
              </a:solidFill>
            </a:endParaRPr>
          </a:p>
        </p:txBody>
      </p:sp>
    </p:spTree>
    <p:extLst>
      <p:ext uri="{BB962C8B-B14F-4D97-AF65-F5344CB8AC3E}">
        <p14:creationId xmlns:p14="http://schemas.microsoft.com/office/powerpoint/2010/main" val="297811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King Memorial reminds visitors of the personal achievements of the Civil Rights leader, while also educating and remembering the successes of the U.S. as a whole</a:t>
            </a:r>
          </a:p>
          <a:p>
            <a:r>
              <a:rPr lang="en-US" dirty="0" smtClean="0"/>
              <a:t>Similarities can be drawn between ancient art and modern day sculptures and memorials despite the extreme variations that remain between the history of the centuries</a:t>
            </a:r>
          </a:p>
          <a:p>
            <a:r>
              <a:rPr lang="en-US" dirty="0" smtClean="0"/>
              <a:t>The design of the memorial incorporates techniques of symbolism, materials, sculpture, iconography, and form that have existed for thousands of years by evidence of art history study and research</a:t>
            </a:r>
          </a:p>
          <a:p>
            <a:endParaRPr lang="en-US" dirty="0"/>
          </a:p>
        </p:txBody>
      </p:sp>
    </p:spTree>
    <p:extLst>
      <p:ext uri="{BB962C8B-B14F-4D97-AF65-F5344CB8AC3E}">
        <p14:creationId xmlns:p14="http://schemas.microsoft.com/office/powerpoint/2010/main" val="348480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a:t>“Building the Memorial.” </a:t>
            </a:r>
            <a:r>
              <a:rPr lang="en-US" sz="2000" i="1" dirty="0"/>
              <a:t>National Parks Service</a:t>
            </a:r>
            <a:r>
              <a:rPr lang="en-US" sz="2000" dirty="0"/>
              <a:t>, U.S. Department of the Interior, </a:t>
            </a:r>
            <a:r>
              <a:rPr lang="en-US" sz="2000" dirty="0" err="1"/>
              <a:t>www.nps.gov</a:t>
            </a:r>
            <a:r>
              <a:rPr lang="en-US" sz="2000" dirty="0"/>
              <a:t>/</a:t>
            </a:r>
            <a:r>
              <a:rPr lang="en-US" sz="2000" dirty="0" err="1"/>
              <a:t>mlkm</a:t>
            </a:r>
            <a:r>
              <a:rPr lang="en-US" sz="2000" dirty="0"/>
              <a:t>/learn/building-the-</a:t>
            </a:r>
            <a:r>
              <a:rPr lang="en-US" sz="2000" dirty="0" err="1"/>
              <a:t>memorial.htm</a:t>
            </a:r>
            <a:r>
              <a:rPr lang="en-US" sz="2000" dirty="0"/>
              <a:t>.</a:t>
            </a:r>
            <a:endParaRPr lang="en-US" sz="2000" i="1" dirty="0" smtClean="0"/>
          </a:p>
          <a:p>
            <a:r>
              <a:rPr lang="en-US" sz="2000" i="1" dirty="0" smtClean="0"/>
              <a:t>Google </a:t>
            </a:r>
            <a:r>
              <a:rPr lang="en-US" sz="2000" i="1" dirty="0"/>
              <a:t>Images</a:t>
            </a:r>
            <a:r>
              <a:rPr lang="en-US" sz="2000" dirty="0"/>
              <a:t>, Google, </a:t>
            </a:r>
            <a:r>
              <a:rPr lang="en-US" sz="2000" dirty="0" err="1"/>
              <a:t>images.google.com</a:t>
            </a:r>
            <a:r>
              <a:rPr lang="en-US" sz="2000" dirty="0"/>
              <a:t>/</a:t>
            </a:r>
            <a:r>
              <a:rPr lang="en-US" sz="2000" dirty="0" smtClean="0"/>
              <a:t>.</a:t>
            </a:r>
          </a:p>
          <a:p>
            <a:r>
              <a:rPr lang="en-US" sz="2000" i="1" dirty="0" err="1"/>
              <a:t>NPS.gov</a:t>
            </a:r>
            <a:r>
              <a:rPr lang="en-US" sz="2000" i="1" dirty="0"/>
              <a:t> Homepage (U.S. National Park Service)</a:t>
            </a:r>
            <a:r>
              <a:rPr lang="en-US" sz="2000" dirty="0"/>
              <a:t>. </a:t>
            </a:r>
            <a:r>
              <a:rPr lang="en-US" sz="2000" dirty="0" err="1"/>
              <a:t>www.bing.com</a:t>
            </a:r>
            <a:r>
              <a:rPr lang="en-US" sz="2000" dirty="0"/>
              <a:t>/</a:t>
            </a:r>
            <a:r>
              <a:rPr lang="en-US" sz="2000" dirty="0" err="1"/>
              <a:t>cr</a:t>
            </a:r>
            <a:r>
              <a:rPr lang="en-US" sz="2000" dirty="0" smtClean="0"/>
              <a:t>? IG</a:t>
            </a:r>
            <a:r>
              <a:rPr lang="en-US" sz="2000" dirty="0"/>
              <a:t>=4BFA985F1F194CEDBBBC013E095ADF53&amp;CID=3B82450DFC3F652527354EA9FD906422&amp;rd=1&amp;h=_K0OgRjGIPsyjYE0HDNdfW_ah-Gm5Hjq97GnjllIHx8&amp;v=1&amp;r=https%3a%2f%2fwww.nps.gov%2findex.htm%3fsite%3dpc23&amp;p=DevEx,5061.1</a:t>
            </a:r>
            <a:r>
              <a:rPr lang="en-US" sz="2000" dirty="0" smtClean="0"/>
              <a:t>.</a:t>
            </a:r>
          </a:p>
          <a:p>
            <a:endParaRPr lang="en-US" sz="2000" dirty="0"/>
          </a:p>
        </p:txBody>
      </p:sp>
    </p:spTree>
    <p:extLst>
      <p:ext uri="{BB962C8B-B14F-4D97-AF65-F5344CB8AC3E}">
        <p14:creationId xmlns:p14="http://schemas.microsoft.com/office/powerpoint/2010/main" val="406920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J.R. Monument</a:t>
            </a:r>
            <a:endParaRPr lang="en-US" dirty="0"/>
          </a:p>
        </p:txBody>
      </p:sp>
      <p:sp>
        <p:nvSpPr>
          <p:cNvPr id="3" name="Content Placeholder 2"/>
          <p:cNvSpPr>
            <a:spLocks noGrp="1"/>
          </p:cNvSpPr>
          <p:nvPr>
            <p:ph idx="1"/>
          </p:nvPr>
        </p:nvSpPr>
        <p:spPr>
          <a:xfrm>
            <a:off x="457200" y="2477500"/>
            <a:ext cx="8229600" cy="4525963"/>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sz="1600" dirty="0" smtClean="0">
                <a:solidFill>
                  <a:srgbClr val="FFFFFF"/>
                </a:solidFill>
              </a:rPr>
              <a:t>Sculpted by Master Lei </a:t>
            </a:r>
            <a:r>
              <a:rPr lang="en-US" sz="1600" dirty="0" err="1" smtClean="0">
                <a:solidFill>
                  <a:srgbClr val="FFFFFF"/>
                </a:solidFill>
              </a:rPr>
              <a:t>Yixin</a:t>
            </a:r>
            <a:endParaRPr lang="en-US" sz="1600" dirty="0" smtClean="0">
              <a:solidFill>
                <a:srgbClr val="FFFFFF"/>
              </a:solidFill>
            </a:endParaRPr>
          </a:p>
          <a:p>
            <a:r>
              <a:rPr lang="en-US" sz="1600" dirty="0" smtClean="0">
                <a:solidFill>
                  <a:srgbClr val="FFFFFF"/>
                </a:solidFill>
              </a:rPr>
              <a:t>Located in Southwest Washington, D.C. </a:t>
            </a:r>
          </a:p>
          <a:p>
            <a:r>
              <a:rPr lang="en-US" sz="1600" dirty="0" smtClean="0">
                <a:solidFill>
                  <a:srgbClr val="FFFFFF"/>
                </a:solidFill>
              </a:rPr>
              <a:t>Completed on November 24, 2010</a:t>
            </a:r>
          </a:p>
          <a:p>
            <a:r>
              <a:rPr lang="en-US" sz="1600" dirty="0" smtClean="0">
                <a:solidFill>
                  <a:srgbClr val="FFFFFF"/>
                </a:solidFill>
              </a:rPr>
              <a:t>Also referred to as the </a:t>
            </a:r>
            <a:r>
              <a:rPr lang="en-US" sz="1600" dirty="0" smtClean="0">
                <a:solidFill>
                  <a:srgbClr val="FFFFFF"/>
                </a:solidFill>
              </a:rPr>
              <a:t>“Stone of Hope” (3)</a:t>
            </a:r>
            <a:endParaRPr lang="en-US" sz="1600" dirty="0" smtClean="0">
              <a:solidFill>
                <a:srgbClr val="FFFFFF"/>
              </a:solidFill>
            </a:endParaRPr>
          </a:p>
          <a:p>
            <a:pPr marL="0" indent="0" algn="ctr">
              <a:buNone/>
            </a:pPr>
            <a:endParaRPr lang="en-US" dirty="0"/>
          </a:p>
        </p:txBody>
      </p:sp>
      <p:pic>
        <p:nvPicPr>
          <p:cNvPr id="7" name="Picture 6"/>
          <p:cNvPicPr>
            <a:picLocks noChangeAspect="1"/>
          </p:cNvPicPr>
          <p:nvPr/>
        </p:nvPicPr>
        <p:blipFill>
          <a:blip r:embed="rId3"/>
          <a:stretch>
            <a:fillRect/>
          </a:stretch>
        </p:blipFill>
        <p:spPr>
          <a:xfrm>
            <a:off x="1453352" y="1310012"/>
            <a:ext cx="6271668" cy="4178498"/>
          </a:xfrm>
          <a:prstGeom prst="rect">
            <a:avLst/>
          </a:prstGeom>
        </p:spPr>
      </p:pic>
    </p:spTree>
    <p:extLst>
      <p:ext uri="{BB962C8B-B14F-4D97-AF65-F5344CB8AC3E}">
        <p14:creationId xmlns:p14="http://schemas.microsoft.com/office/powerpoint/2010/main" val="367885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fontScale="77500" lnSpcReduction="20000"/>
          </a:bodyPr>
          <a:lstStyle/>
          <a:p>
            <a:r>
              <a:rPr lang="en-US" sz="2000" dirty="0" smtClean="0"/>
              <a:t>Materials: shrimp pink granite from MN, comprised of 159 pieces that were eventually assembled into the structure </a:t>
            </a:r>
          </a:p>
          <a:p>
            <a:r>
              <a:rPr lang="en-US" sz="2000" dirty="0" smtClean="0"/>
              <a:t>Foreground: in the front of the memorial stands King in the relief form sculpture, the stone is enormous, but the face of King reminds that we still have a long way to go in regards to Civil Rights equality</a:t>
            </a:r>
          </a:p>
          <a:p>
            <a:r>
              <a:rPr lang="en-US" sz="2000" dirty="0" err="1" smtClean="0"/>
              <a:t>Middleground</a:t>
            </a:r>
            <a:r>
              <a:rPr lang="en-US" sz="2000" dirty="0" smtClean="0"/>
              <a:t>: in the middle lies a place for visitors to travel through, lined with quotes, that also allows visitors to ponder the achievements from the past to the present </a:t>
            </a:r>
          </a:p>
          <a:p>
            <a:r>
              <a:rPr lang="en-US" sz="2000" dirty="0" smtClean="0"/>
              <a:t>Background: the two outer stones are placed behind the main stone in the memorial set-up</a:t>
            </a:r>
          </a:p>
          <a:p>
            <a:r>
              <a:rPr lang="en-US" sz="2000" dirty="0" smtClean="0"/>
              <a:t>Iconography: this memorial symbolizes the extraordinary efforts made by King in regards to American Civil Rights, symbolizes the horrors but everlasting existence of the past, while also symbolizing the duty of Americans to continue to work together to achieve the full civil rights equality that inevitably fails to exist today</a:t>
            </a:r>
          </a:p>
          <a:p>
            <a:r>
              <a:rPr lang="en-US" sz="2000" dirty="0" smtClean="0"/>
              <a:t>Relief: the memorial is in this style as the body of King is carved onto a flat background of the same granite stone</a:t>
            </a:r>
          </a:p>
          <a:p>
            <a:r>
              <a:rPr lang="en-US" sz="2000" dirty="0" smtClean="0"/>
              <a:t>Intaglio: the quotes that remain on the memorial are in this particular style as the are engraved into the stone surface and do not protrude out but actually concave inwards of the memorial</a:t>
            </a:r>
          </a:p>
          <a:p>
            <a:r>
              <a:rPr lang="en-US" sz="2000" dirty="0" smtClean="0"/>
              <a:t>The two stones in the background of the main part of the King memorial represent the past and the hardships that prevented equality in the U.S.</a:t>
            </a:r>
          </a:p>
          <a:p>
            <a:pPr lvl="1"/>
            <a:r>
              <a:rPr lang="en-US" sz="1600" dirty="0" smtClean="0"/>
              <a:t>The stone of Kings body in the front suggests a break in the struggle and movement forward, as King was able to achieve through the leadership of his Civil Rights movement</a:t>
            </a:r>
          </a:p>
        </p:txBody>
      </p:sp>
    </p:spTree>
    <p:extLst>
      <p:ext uri="{BB962C8B-B14F-4D97-AF65-F5344CB8AC3E}">
        <p14:creationId xmlns:p14="http://schemas.microsoft.com/office/powerpoint/2010/main" val="161709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fontScale="77500" lnSpcReduction="20000"/>
          </a:bodyPr>
          <a:lstStyle/>
          <a:p>
            <a:r>
              <a:rPr lang="en-US" sz="2000" dirty="0" smtClean="0"/>
              <a:t>Component parts:</a:t>
            </a:r>
          </a:p>
          <a:p>
            <a:pPr lvl="1"/>
            <a:r>
              <a:rPr lang="en-US" sz="1600" dirty="0" smtClean="0"/>
              <a:t>Lighting: at night only shines on the piece with King in the front, does not light up the stone in the back which emphasizes and relays to visitors to remember how far we have come, but that the past still exists and we must not forget about it as we continue to fight for equal civil rights for all</a:t>
            </a:r>
          </a:p>
          <a:p>
            <a:pPr lvl="1"/>
            <a:r>
              <a:rPr lang="en-US" sz="1600" dirty="0" smtClean="0"/>
              <a:t>Etching: the stone is carved underneath the outline of King to look as if the ground is crumbling which symbolizes the unstable and unequal civil rights foundation of the past that King was able to lead millions of Americans to overcome</a:t>
            </a:r>
          </a:p>
          <a:p>
            <a:pPr lvl="1"/>
            <a:r>
              <a:rPr lang="en-US" sz="1600" dirty="0" smtClean="0"/>
              <a:t>Placement of King: he is not placed on the top of the mountain, which allows visitors and Americans to recognize that we still have a ways to go to conquer the “mountain” that remains of unequal civil rights in America across genders, races, and sexual orientations </a:t>
            </a:r>
            <a:endParaRPr lang="en-US" sz="1600" dirty="0"/>
          </a:p>
          <a:p>
            <a:r>
              <a:rPr lang="en-US" sz="2000" dirty="0" smtClean="0"/>
              <a:t>Size: 30 </a:t>
            </a:r>
            <a:r>
              <a:rPr lang="en-US" sz="2000" dirty="0" err="1" smtClean="0"/>
              <a:t>ft</a:t>
            </a:r>
            <a:r>
              <a:rPr lang="en-US" sz="2000" dirty="0" smtClean="0"/>
              <a:t> tall</a:t>
            </a:r>
          </a:p>
          <a:p>
            <a:pPr lvl="1"/>
            <a:r>
              <a:rPr lang="en-US" sz="1600" dirty="0" smtClean="0"/>
              <a:t>This size could have been larger, kept modest proportions for the memorial</a:t>
            </a:r>
          </a:p>
          <a:p>
            <a:pPr lvl="1"/>
            <a:r>
              <a:rPr lang="en-US" sz="1600" dirty="0" smtClean="0"/>
              <a:t>Still emphasizes the magnitude of King’s efforts, without being overbearing as a symbolism to his humble yet successful personality</a:t>
            </a:r>
          </a:p>
          <a:p>
            <a:r>
              <a:rPr lang="en-US" sz="2000" dirty="0" smtClean="0"/>
              <a:t>The positioning of Kings body in the memorial is arms folded, feet shoulder length apart, and face looking down at the visitors below. </a:t>
            </a:r>
          </a:p>
          <a:p>
            <a:pPr lvl="1"/>
            <a:r>
              <a:rPr lang="en-US" sz="1600" dirty="0" smtClean="0"/>
              <a:t> This makes visitors feel as if King is still watching down and expects more change in the positive direction in the future </a:t>
            </a:r>
          </a:p>
          <a:p>
            <a:pPr lvl="1"/>
            <a:r>
              <a:rPr lang="en-US" sz="1600" dirty="0" smtClean="0"/>
              <a:t>His facial expression humanizes him in a positive light without making him seem godlike or arrogant </a:t>
            </a:r>
          </a:p>
          <a:p>
            <a:r>
              <a:rPr lang="en-US" sz="2000" dirty="0" smtClean="0"/>
              <a:t>Location of Washington D.C.</a:t>
            </a:r>
          </a:p>
          <a:p>
            <a:pPr lvl="1"/>
            <a:r>
              <a:rPr lang="en-US" sz="1600" dirty="0" smtClean="0"/>
              <a:t>This allows for the symbolism  of the memorial and the examples set by King in general to be set and visible for and as the U.S. as a whole</a:t>
            </a:r>
          </a:p>
          <a:p>
            <a:pPr lvl="1"/>
            <a:r>
              <a:rPr lang="en-US" sz="1600" dirty="0" smtClean="0"/>
              <a:t>Foreign tourists, who frequent the city, can learn a lot about American history in regards to Civil Rights from the memorial </a:t>
            </a:r>
            <a:endParaRPr lang="en-US" sz="1600" dirty="0"/>
          </a:p>
        </p:txBody>
      </p:sp>
    </p:spTree>
    <p:extLst>
      <p:ext uri="{BB962C8B-B14F-4D97-AF65-F5344CB8AC3E}">
        <p14:creationId xmlns:p14="http://schemas.microsoft.com/office/powerpoint/2010/main" val="207384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Image of the Memorial </a:t>
            </a:r>
            <a:endParaRPr lang="en-US" dirty="0"/>
          </a:p>
        </p:txBody>
      </p:sp>
      <p:sp>
        <p:nvSpPr>
          <p:cNvPr id="3" name="Content Placeholder 2"/>
          <p:cNvSpPr>
            <a:spLocks noGrp="1"/>
          </p:cNvSpPr>
          <p:nvPr>
            <p:ph idx="1"/>
          </p:nvPr>
        </p:nvSpPr>
        <p:spPr/>
        <p:txBody>
          <a:bodyPr>
            <a:normAutofit/>
          </a:bodyPr>
          <a:lstStyle/>
          <a:p>
            <a:r>
              <a:rPr lang="en-US" sz="2000" dirty="0" smtClean="0"/>
              <a:t>Quote engraved into the side  of the memorial </a:t>
            </a:r>
            <a:endParaRPr lang="en-US" sz="2000" dirty="0"/>
          </a:p>
        </p:txBody>
      </p:sp>
      <p:pic>
        <p:nvPicPr>
          <p:cNvPr id="7" name="Picture 6"/>
          <p:cNvPicPr>
            <a:picLocks noChangeAspect="1"/>
          </p:cNvPicPr>
          <p:nvPr/>
        </p:nvPicPr>
        <p:blipFill>
          <a:blip r:embed="rId2"/>
          <a:stretch>
            <a:fillRect/>
          </a:stretch>
        </p:blipFill>
        <p:spPr>
          <a:xfrm>
            <a:off x="2107736" y="2649904"/>
            <a:ext cx="5014993" cy="3333042"/>
          </a:xfrm>
          <a:prstGeom prst="rect">
            <a:avLst/>
          </a:prstGeom>
        </p:spPr>
      </p:pic>
    </p:spTree>
    <p:extLst>
      <p:ext uri="{BB962C8B-B14F-4D97-AF65-F5344CB8AC3E}">
        <p14:creationId xmlns:p14="http://schemas.microsoft.com/office/powerpoint/2010/main" val="132737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the Detail </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Direct significance to his struggle with civil rights</a:t>
            </a:r>
          </a:p>
          <a:p>
            <a:r>
              <a:rPr lang="en-US" sz="2000" dirty="0" smtClean="0"/>
              <a:t>As there are two blocks of stone in the background, it also directly symbolizes the memorial itself as the stone piece with Kings full body in the foreground appears to be carved out of the middle of the other two pieces of stone in the back</a:t>
            </a:r>
          </a:p>
          <a:p>
            <a:r>
              <a:rPr lang="en-US" sz="2000" dirty="0" smtClean="0"/>
              <a:t>The writing is written in block shaped font that emphasizes the concrete and everlasting effect King still has today </a:t>
            </a:r>
          </a:p>
          <a:p>
            <a:r>
              <a:rPr lang="en-US" sz="2000" dirty="0" smtClean="0"/>
              <a:t>The etching around the quotes symbolizes that the triumphs did not come without a price and that the victories made left permanent battle scars and imperfections (even today, the fight for equal civil rights is not over)</a:t>
            </a:r>
          </a:p>
          <a:p>
            <a:r>
              <a:rPr lang="en-US" sz="2000" dirty="0" smtClean="0"/>
              <a:t>This quote also uses the comparison of a stone to a mountain, which possibly represents the fact that while King made huge strides in the right direction, there was and is still enormous efforts that need to be made to achieve full and equal civil rights for all individuals in America</a:t>
            </a:r>
          </a:p>
          <a:p>
            <a:endParaRPr lang="en-US" sz="2000" dirty="0"/>
          </a:p>
        </p:txBody>
      </p:sp>
    </p:spTree>
    <p:extLst>
      <p:ext uri="{BB962C8B-B14F-4D97-AF65-F5344CB8AC3E}">
        <p14:creationId xmlns:p14="http://schemas.microsoft.com/office/powerpoint/2010/main" val="275592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Comparison </a:t>
            </a:r>
            <a:endParaRPr lang="en-US" dirty="0"/>
          </a:p>
        </p:txBody>
      </p:sp>
      <p:pic>
        <p:nvPicPr>
          <p:cNvPr id="5" name="Picture 4"/>
          <p:cNvPicPr>
            <a:picLocks noChangeAspect="1"/>
          </p:cNvPicPr>
          <p:nvPr/>
        </p:nvPicPr>
        <p:blipFill>
          <a:blip r:embed="rId3"/>
          <a:stretch>
            <a:fillRect/>
          </a:stretch>
        </p:blipFill>
        <p:spPr>
          <a:xfrm>
            <a:off x="2480746" y="1713949"/>
            <a:ext cx="4039694" cy="4891198"/>
          </a:xfrm>
          <a:prstGeom prst="rect">
            <a:avLst/>
          </a:prstGeom>
        </p:spPr>
      </p:pic>
      <p:sp>
        <p:nvSpPr>
          <p:cNvPr id="6" name="TextBox 5"/>
          <p:cNvSpPr txBox="1"/>
          <p:nvPr/>
        </p:nvSpPr>
        <p:spPr>
          <a:xfrm>
            <a:off x="2703331" y="1344617"/>
            <a:ext cx="3568337" cy="369332"/>
          </a:xfrm>
          <a:prstGeom prst="rect">
            <a:avLst/>
          </a:prstGeom>
          <a:noFill/>
        </p:spPr>
        <p:txBody>
          <a:bodyPr wrap="square" rtlCol="0">
            <a:spAutoFit/>
          </a:bodyPr>
          <a:lstStyle/>
          <a:p>
            <a:pPr algn="ctr"/>
            <a:r>
              <a:rPr lang="en-US" dirty="0" smtClean="0"/>
              <a:t>Head of Augustus</a:t>
            </a:r>
            <a:endParaRPr lang="en-US" dirty="0"/>
          </a:p>
        </p:txBody>
      </p:sp>
    </p:spTree>
    <p:extLst>
      <p:ext uri="{BB962C8B-B14F-4D97-AF65-F5344CB8AC3E}">
        <p14:creationId xmlns:p14="http://schemas.microsoft.com/office/powerpoint/2010/main" val="74725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 Head of Augustus and King Memorial:</a:t>
            </a:r>
          </a:p>
          <a:p>
            <a:pPr lvl="1"/>
            <a:r>
              <a:rPr lang="en-US" dirty="0" smtClean="0"/>
              <a:t>Both depict the image of person that is highly respected and idolized within society at that given time</a:t>
            </a:r>
          </a:p>
          <a:p>
            <a:pPr lvl="1"/>
            <a:r>
              <a:rPr lang="en-US" dirty="0" smtClean="0"/>
              <a:t>Both made of expensive stone (while Augustus is marble and King is granite)</a:t>
            </a:r>
          </a:p>
          <a:p>
            <a:pPr lvl="1"/>
            <a:r>
              <a:rPr lang="en-US" dirty="0" smtClean="0"/>
              <a:t>Both do not contain colors or use the techniques of complimentary colors as they remain true to their natural stone color throughout (this emphasizes the concreteness of the two figures as American</a:t>
            </a:r>
            <a:r>
              <a:rPr lang="en-US" dirty="0" smtClean="0"/>
              <a:t>’s hope that King Will remain, and as Romans probably hoped Augustus would remain</a:t>
            </a:r>
            <a:endParaRPr lang="en-US" dirty="0" smtClean="0"/>
          </a:p>
          <a:p>
            <a:endParaRPr lang="en-US" dirty="0"/>
          </a:p>
        </p:txBody>
      </p:sp>
    </p:spTree>
    <p:extLst>
      <p:ext uri="{BB962C8B-B14F-4D97-AF65-F5344CB8AC3E}">
        <p14:creationId xmlns:p14="http://schemas.microsoft.com/office/powerpoint/2010/main" val="162603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Of Head of Augustus and King Memorial</a:t>
            </a:r>
          </a:p>
          <a:p>
            <a:pPr lvl="1"/>
            <a:r>
              <a:rPr lang="en-US" dirty="0" smtClean="0"/>
              <a:t>King is in the relief sculpture style as the body is carved with the background of a flat surface while the Head of Augustus is free standing in the round</a:t>
            </a:r>
          </a:p>
          <a:p>
            <a:pPr lvl="1"/>
            <a:r>
              <a:rPr lang="en-US" dirty="0" smtClean="0"/>
              <a:t>King includes full facial features in the memorial sculpture, while Augustus appears to be without eyes</a:t>
            </a:r>
          </a:p>
          <a:p>
            <a:pPr lvl="2"/>
            <a:r>
              <a:rPr lang="en-US" dirty="0" smtClean="0"/>
              <a:t>This emphasizes the importance of King while he has eyes, as it is suggesting him and all who fought with him are still watching and waiting for the rest of the Civil Rights movement to have all of the goals achieved </a:t>
            </a:r>
          </a:p>
          <a:p>
            <a:pPr lvl="1"/>
            <a:r>
              <a:rPr lang="en-US" dirty="0" smtClean="0"/>
              <a:t>Head of Augustus is significantly smaller than the entire memorial itself and the carved image of King alone.  Does not necessarily symbolize that King meant more to society today, but possibly portrays the difference in the style of art at the time (free-standing head sculptures) or the lesser access to materials that the Ancient Romans had in comparison </a:t>
            </a:r>
          </a:p>
          <a:p>
            <a:pPr lvl="1"/>
            <a:endParaRPr lang="en-US" dirty="0" smtClean="0"/>
          </a:p>
        </p:txBody>
      </p:sp>
    </p:spTree>
    <p:extLst>
      <p:ext uri="{BB962C8B-B14F-4D97-AF65-F5344CB8AC3E}">
        <p14:creationId xmlns:p14="http://schemas.microsoft.com/office/powerpoint/2010/main" val="287743859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616</TotalTime>
  <Words>1308</Words>
  <Application>Microsoft Macintosh PowerPoint</Application>
  <PresentationFormat>On-screen Show (4:3)</PresentationFormat>
  <Paragraphs>76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vt:lpstr>
      <vt:lpstr>Martin Luther King, J.R. Memorial</vt:lpstr>
      <vt:lpstr>Martin Luther King, J.R. Monument</vt:lpstr>
      <vt:lpstr>Description</vt:lpstr>
      <vt:lpstr>Description</vt:lpstr>
      <vt:lpstr>Detail Image of the Memorial </vt:lpstr>
      <vt:lpstr>Significance of the Detail </vt:lpstr>
      <vt:lpstr>Image of Comparison </vt:lpstr>
      <vt:lpstr>Similarities</vt:lpstr>
      <vt:lpstr>Differences</vt:lpstr>
      <vt:lpstr>Conclusion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Slocum</dc:creator>
  <cp:lastModifiedBy>Allison Slocum</cp:lastModifiedBy>
  <cp:revision>86</cp:revision>
  <dcterms:created xsi:type="dcterms:W3CDTF">2018-02-27T15:13:43Z</dcterms:created>
  <dcterms:modified xsi:type="dcterms:W3CDTF">2018-02-28T01:30:37Z</dcterms:modified>
</cp:coreProperties>
</file>