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8"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45" d="100"/>
          <a:sy n="45" d="100"/>
        </p:scale>
        <p:origin x="6800" y="2600"/>
      </p:cViewPr>
      <p:guideLst>
        <p:guide orient="horz" pos="3298"/>
        <p:guide orient="horz" pos="20735"/>
        <p:guide orient="horz"/>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75C2D-9034-764D-8CA9-0BB7783BB892}"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FA8B584C-E504-5648-B88C-67846972E7D9}">
      <dgm:prSet phldrT="[Text]"/>
      <dgm:spPr/>
      <dgm:t>
        <a:bodyPr/>
        <a:lstStyle/>
        <a:p>
          <a:r>
            <a:rPr lang="en-US" dirty="0" smtClean="0"/>
            <a:t>Medication Administration Errors</a:t>
          </a:r>
          <a:endParaRPr lang="en-US" dirty="0"/>
        </a:p>
      </dgm:t>
    </dgm:pt>
    <dgm:pt modelId="{9D54ADC0-5347-494F-B63A-45B574C780C6}" type="parTrans" cxnId="{41CAB161-46DB-C24E-87BD-C24522384C63}">
      <dgm:prSet/>
      <dgm:spPr/>
      <dgm:t>
        <a:bodyPr/>
        <a:lstStyle/>
        <a:p>
          <a:endParaRPr lang="en-US"/>
        </a:p>
      </dgm:t>
    </dgm:pt>
    <dgm:pt modelId="{9FA6E9B0-82B7-DC4C-8320-93982D671DB1}" type="sibTrans" cxnId="{41CAB161-46DB-C24E-87BD-C24522384C63}">
      <dgm:prSet/>
      <dgm:spPr/>
      <dgm:t>
        <a:bodyPr/>
        <a:lstStyle/>
        <a:p>
          <a:endParaRPr lang="en-US"/>
        </a:p>
      </dgm:t>
    </dgm:pt>
    <dgm:pt modelId="{7031F6E0-1B1B-6245-9971-C85C943963B7}">
      <dgm:prSet phldrT="[Text]"/>
      <dgm:spPr/>
      <dgm:t>
        <a:bodyPr/>
        <a:lstStyle/>
        <a:p>
          <a:r>
            <a:rPr lang="en-US" dirty="0" smtClean="0"/>
            <a:t>Public Knowledge and Awareness of Safe Medication Administration</a:t>
          </a:r>
          <a:endParaRPr lang="en-US" dirty="0"/>
        </a:p>
      </dgm:t>
    </dgm:pt>
    <dgm:pt modelId="{B99159D2-1D97-0E48-906C-EB2E521D4CAB}" type="parTrans" cxnId="{EBCCEB42-6ADF-7E41-8861-2D60180B8DA4}">
      <dgm:prSet/>
      <dgm:spPr/>
      <dgm:t>
        <a:bodyPr/>
        <a:lstStyle/>
        <a:p>
          <a:endParaRPr lang="en-US"/>
        </a:p>
      </dgm:t>
    </dgm:pt>
    <dgm:pt modelId="{BD6CA5C9-8BB9-1243-B722-04965BDAFF74}" type="sibTrans" cxnId="{EBCCEB42-6ADF-7E41-8861-2D60180B8DA4}">
      <dgm:prSet/>
      <dgm:spPr/>
      <dgm:t>
        <a:bodyPr/>
        <a:lstStyle/>
        <a:p>
          <a:endParaRPr lang="en-US"/>
        </a:p>
      </dgm:t>
    </dgm:pt>
    <dgm:pt modelId="{97774497-7545-6644-AC66-6C00740A33DD}" type="pres">
      <dgm:prSet presAssocID="{B8875C2D-9034-764D-8CA9-0BB7783BB892}" presName="compositeShape" presStyleCnt="0">
        <dgm:presLayoutVars>
          <dgm:chMax val="2"/>
          <dgm:dir/>
          <dgm:resizeHandles val="exact"/>
        </dgm:presLayoutVars>
      </dgm:prSet>
      <dgm:spPr/>
      <dgm:t>
        <a:bodyPr/>
        <a:lstStyle/>
        <a:p>
          <a:endParaRPr lang="en-US"/>
        </a:p>
      </dgm:t>
    </dgm:pt>
    <dgm:pt modelId="{C3BAF9CA-2898-1F4F-9A0A-B7970239E8CA}" type="pres">
      <dgm:prSet presAssocID="{B8875C2D-9034-764D-8CA9-0BB7783BB892}" presName="divider" presStyleLbl="fgShp" presStyleIdx="0" presStyleCnt="1"/>
      <dgm:spPr/>
    </dgm:pt>
    <dgm:pt modelId="{6E8B7824-17AC-794A-887B-EF34590E4C3C}" type="pres">
      <dgm:prSet presAssocID="{FA8B584C-E504-5648-B88C-67846972E7D9}" presName="downArrow" presStyleLbl="node1" presStyleIdx="0" presStyleCnt="2"/>
      <dgm:spPr/>
    </dgm:pt>
    <dgm:pt modelId="{ABC85D94-01D8-334A-B96C-629BCAC87FEB}" type="pres">
      <dgm:prSet presAssocID="{FA8B584C-E504-5648-B88C-67846972E7D9}" presName="downArrowText" presStyleLbl="revTx" presStyleIdx="0" presStyleCnt="2" custLinFactNeighborX="11413" custLinFactNeighborY="54747">
        <dgm:presLayoutVars>
          <dgm:bulletEnabled val="1"/>
        </dgm:presLayoutVars>
      </dgm:prSet>
      <dgm:spPr/>
      <dgm:t>
        <a:bodyPr/>
        <a:lstStyle/>
        <a:p>
          <a:endParaRPr lang="en-US"/>
        </a:p>
      </dgm:t>
    </dgm:pt>
    <dgm:pt modelId="{011A2D88-1596-ED4B-8F23-46CEC3950EE4}" type="pres">
      <dgm:prSet presAssocID="{7031F6E0-1B1B-6245-9971-C85C943963B7}" presName="upArrow" presStyleLbl="node1" presStyleIdx="1" presStyleCnt="2" custLinFactNeighborX="2199" custLinFactNeighborY="2796"/>
      <dgm:spPr/>
    </dgm:pt>
    <dgm:pt modelId="{FC0C09B4-8AC7-EB46-AFE9-0601F7EB587B}" type="pres">
      <dgm:prSet presAssocID="{7031F6E0-1B1B-6245-9971-C85C943963B7}" presName="upArrowText" presStyleLbl="revTx" presStyleIdx="1" presStyleCnt="2" custLinFactNeighborX="1417" custLinFactNeighborY="-60838">
        <dgm:presLayoutVars>
          <dgm:bulletEnabled val="1"/>
        </dgm:presLayoutVars>
      </dgm:prSet>
      <dgm:spPr/>
      <dgm:t>
        <a:bodyPr/>
        <a:lstStyle/>
        <a:p>
          <a:endParaRPr lang="en-US"/>
        </a:p>
      </dgm:t>
    </dgm:pt>
  </dgm:ptLst>
  <dgm:cxnLst>
    <dgm:cxn modelId="{41CAB161-46DB-C24E-87BD-C24522384C63}" srcId="{B8875C2D-9034-764D-8CA9-0BB7783BB892}" destId="{FA8B584C-E504-5648-B88C-67846972E7D9}" srcOrd="0" destOrd="0" parTransId="{9D54ADC0-5347-494F-B63A-45B574C780C6}" sibTransId="{9FA6E9B0-82B7-DC4C-8320-93982D671DB1}"/>
    <dgm:cxn modelId="{CCD2A1D8-43A3-AE44-9180-92733E24272B}" type="presOf" srcId="{7031F6E0-1B1B-6245-9971-C85C943963B7}" destId="{FC0C09B4-8AC7-EB46-AFE9-0601F7EB587B}" srcOrd="0" destOrd="0" presId="urn:microsoft.com/office/officeart/2005/8/layout/arrow3"/>
    <dgm:cxn modelId="{94C3848C-6D80-FF48-A79F-9E2D13769E6C}" type="presOf" srcId="{FA8B584C-E504-5648-B88C-67846972E7D9}" destId="{ABC85D94-01D8-334A-B96C-629BCAC87FEB}" srcOrd="0" destOrd="0" presId="urn:microsoft.com/office/officeart/2005/8/layout/arrow3"/>
    <dgm:cxn modelId="{EBCCEB42-6ADF-7E41-8861-2D60180B8DA4}" srcId="{B8875C2D-9034-764D-8CA9-0BB7783BB892}" destId="{7031F6E0-1B1B-6245-9971-C85C943963B7}" srcOrd="1" destOrd="0" parTransId="{B99159D2-1D97-0E48-906C-EB2E521D4CAB}" sibTransId="{BD6CA5C9-8BB9-1243-B722-04965BDAFF74}"/>
    <dgm:cxn modelId="{32164DB8-02D4-004C-815B-690FC12B09EC}" type="presOf" srcId="{B8875C2D-9034-764D-8CA9-0BB7783BB892}" destId="{97774497-7545-6644-AC66-6C00740A33DD}" srcOrd="0" destOrd="0" presId="urn:microsoft.com/office/officeart/2005/8/layout/arrow3"/>
    <dgm:cxn modelId="{E74A042F-DFED-484F-A69C-A5391EF8E37C}" type="presParOf" srcId="{97774497-7545-6644-AC66-6C00740A33DD}" destId="{C3BAF9CA-2898-1F4F-9A0A-B7970239E8CA}" srcOrd="0" destOrd="0" presId="urn:microsoft.com/office/officeart/2005/8/layout/arrow3"/>
    <dgm:cxn modelId="{F66F6C95-F7EB-4648-8A13-DDFA2D5A8348}" type="presParOf" srcId="{97774497-7545-6644-AC66-6C00740A33DD}" destId="{6E8B7824-17AC-794A-887B-EF34590E4C3C}" srcOrd="1" destOrd="0" presId="urn:microsoft.com/office/officeart/2005/8/layout/arrow3"/>
    <dgm:cxn modelId="{4B98F18B-0078-7C4E-A391-97DA60CC9E3D}" type="presParOf" srcId="{97774497-7545-6644-AC66-6C00740A33DD}" destId="{ABC85D94-01D8-334A-B96C-629BCAC87FEB}" srcOrd="2" destOrd="0" presId="urn:microsoft.com/office/officeart/2005/8/layout/arrow3"/>
    <dgm:cxn modelId="{6FF340C0-26F6-4740-81E4-120C6CA42CB9}" type="presParOf" srcId="{97774497-7545-6644-AC66-6C00740A33DD}" destId="{011A2D88-1596-ED4B-8F23-46CEC3950EE4}" srcOrd="3" destOrd="0" presId="urn:microsoft.com/office/officeart/2005/8/layout/arrow3"/>
    <dgm:cxn modelId="{69A4DD81-0853-2244-A34B-02DC747D773C}" type="presParOf" srcId="{97774497-7545-6644-AC66-6C00740A33DD}" destId="{FC0C09B4-8AC7-EB46-AFE9-0601F7EB587B}"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7CE94-9FD5-5E4C-B9E3-E72C949DBE3E}"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6BB3E0C0-15AA-B94A-A541-FC2C9651D2A3}">
      <dgm:prSet phldrT="[Text]"/>
      <dgm:spPr/>
      <dgm:t>
        <a:bodyPr/>
        <a:lstStyle/>
        <a:p>
          <a:r>
            <a:rPr lang="en-US" dirty="0" smtClean="0"/>
            <a:t>Safer Medication Administration</a:t>
          </a:r>
          <a:endParaRPr lang="en-US" dirty="0"/>
        </a:p>
      </dgm:t>
    </dgm:pt>
    <dgm:pt modelId="{0A157196-6FEC-544A-BB7C-3362AE8E9D19}" type="parTrans" cxnId="{F147FA3A-DA27-6649-AE08-01CE4F5BC26F}">
      <dgm:prSet/>
      <dgm:spPr/>
      <dgm:t>
        <a:bodyPr/>
        <a:lstStyle/>
        <a:p>
          <a:endParaRPr lang="en-US"/>
        </a:p>
      </dgm:t>
    </dgm:pt>
    <dgm:pt modelId="{33FE3DDC-0441-6740-91D2-572C587D4653}" type="sibTrans" cxnId="{F147FA3A-DA27-6649-AE08-01CE4F5BC26F}">
      <dgm:prSet/>
      <dgm:spPr/>
      <dgm:t>
        <a:bodyPr/>
        <a:lstStyle/>
        <a:p>
          <a:endParaRPr lang="en-US"/>
        </a:p>
      </dgm:t>
    </dgm:pt>
    <dgm:pt modelId="{E0A71356-5F35-2A4A-BEA6-D82C30D7E330}">
      <dgm:prSet phldrT="[Text]"/>
      <dgm:spPr/>
      <dgm:t>
        <a:bodyPr/>
        <a:lstStyle/>
        <a:p>
          <a:r>
            <a:rPr lang="en-US" dirty="0" smtClean="0"/>
            <a:t>Reduce External Distractions</a:t>
          </a:r>
          <a:endParaRPr lang="en-US" dirty="0"/>
        </a:p>
      </dgm:t>
    </dgm:pt>
    <dgm:pt modelId="{C2DB9331-C940-8345-87F1-13FDCC6C6507}" type="parTrans" cxnId="{B929199C-B665-8A4B-9443-05F05DF12A4E}">
      <dgm:prSet/>
      <dgm:spPr/>
      <dgm:t>
        <a:bodyPr/>
        <a:lstStyle/>
        <a:p>
          <a:endParaRPr lang="en-US"/>
        </a:p>
      </dgm:t>
    </dgm:pt>
    <dgm:pt modelId="{B825ED92-66CB-FB4D-A629-0D076174FBA8}" type="sibTrans" cxnId="{B929199C-B665-8A4B-9443-05F05DF12A4E}">
      <dgm:prSet/>
      <dgm:spPr/>
      <dgm:t>
        <a:bodyPr/>
        <a:lstStyle/>
        <a:p>
          <a:endParaRPr lang="en-US"/>
        </a:p>
      </dgm:t>
    </dgm:pt>
    <dgm:pt modelId="{1F217C33-B3B1-994A-BD9B-128CF7849EFA}">
      <dgm:prSet phldrT="[Text]"/>
      <dgm:spPr/>
      <dgm:t>
        <a:bodyPr/>
        <a:lstStyle/>
        <a:p>
          <a:r>
            <a:rPr lang="en-US" dirty="0" smtClean="0"/>
            <a:t>Education To Emphasize The Problem </a:t>
          </a:r>
          <a:endParaRPr lang="en-US" dirty="0"/>
        </a:p>
      </dgm:t>
    </dgm:pt>
    <dgm:pt modelId="{4381B680-8228-2B47-ABE4-D0ED14F55219}" type="parTrans" cxnId="{9CD30210-277F-1941-84C9-D077F9304CBC}">
      <dgm:prSet/>
      <dgm:spPr/>
      <dgm:t>
        <a:bodyPr/>
        <a:lstStyle/>
        <a:p>
          <a:endParaRPr lang="en-US"/>
        </a:p>
      </dgm:t>
    </dgm:pt>
    <dgm:pt modelId="{ECE962E3-C745-344F-9C2F-80D555EBC53B}" type="sibTrans" cxnId="{9CD30210-277F-1941-84C9-D077F9304CBC}">
      <dgm:prSet/>
      <dgm:spPr/>
      <dgm:t>
        <a:bodyPr/>
        <a:lstStyle/>
        <a:p>
          <a:endParaRPr lang="en-US"/>
        </a:p>
      </dgm:t>
    </dgm:pt>
    <dgm:pt modelId="{40749747-0FB7-A74F-92D9-C156866196CF}">
      <dgm:prSet phldrT="[Text]"/>
      <dgm:spPr/>
      <dgm:t>
        <a:bodyPr/>
        <a:lstStyle/>
        <a:p>
          <a:r>
            <a:rPr lang="en-US" dirty="0" smtClean="0"/>
            <a:t>Administration To Monitor and Enforce Protocol</a:t>
          </a:r>
          <a:endParaRPr lang="en-US" dirty="0"/>
        </a:p>
      </dgm:t>
    </dgm:pt>
    <dgm:pt modelId="{625FB1E3-5AF9-454C-BA90-1D08791A06BB}" type="parTrans" cxnId="{7F13A280-0413-474A-8E4F-95A8E81B1E6D}">
      <dgm:prSet/>
      <dgm:spPr/>
      <dgm:t>
        <a:bodyPr/>
        <a:lstStyle/>
        <a:p>
          <a:endParaRPr lang="en-US"/>
        </a:p>
      </dgm:t>
    </dgm:pt>
    <dgm:pt modelId="{20F9DF1E-477F-494C-BFF6-EF96F74456A1}" type="sibTrans" cxnId="{7F13A280-0413-474A-8E4F-95A8E81B1E6D}">
      <dgm:prSet/>
      <dgm:spPr/>
      <dgm:t>
        <a:bodyPr/>
        <a:lstStyle/>
        <a:p>
          <a:endParaRPr lang="en-US"/>
        </a:p>
      </dgm:t>
    </dgm:pt>
    <dgm:pt modelId="{66DC184E-F284-7D48-9A7B-9DBA9A065384}" type="pres">
      <dgm:prSet presAssocID="{B197CE94-9FD5-5E4C-B9E3-E72C949DBE3E}" presName="Name0" presStyleCnt="0">
        <dgm:presLayoutVars>
          <dgm:chMax val="1"/>
          <dgm:chPref val="1"/>
          <dgm:dir/>
          <dgm:animOne val="branch"/>
          <dgm:animLvl val="lvl"/>
        </dgm:presLayoutVars>
      </dgm:prSet>
      <dgm:spPr/>
      <dgm:t>
        <a:bodyPr/>
        <a:lstStyle/>
        <a:p>
          <a:endParaRPr lang="en-US"/>
        </a:p>
      </dgm:t>
    </dgm:pt>
    <dgm:pt modelId="{C58A2C55-73D2-6248-959F-81131DCD6B94}" type="pres">
      <dgm:prSet presAssocID="{6BB3E0C0-15AA-B94A-A541-FC2C9651D2A3}" presName="singleCycle" presStyleCnt="0"/>
      <dgm:spPr/>
    </dgm:pt>
    <dgm:pt modelId="{F4FA4FD8-72B7-1649-A241-4F31745CEE64}" type="pres">
      <dgm:prSet presAssocID="{6BB3E0C0-15AA-B94A-A541-FC2C9651D2A3}" presName="singleCenter" presStyleLbl="node1" presStyleIdx="0" presStyleCnt="4" custLinFactNeighborX="63876" custLinFactNeighborY="-34542">
        <dgm:presLayoutVars>
          <dgm:chMax val="7"/>
          <dgm:chPref val="7"/>
        </dgm:presLayoutVars>
      </dgm:prSet>
      <dgm:spPr/>
      <dgm:t>
        <a:bodyPr/>
        <a:lstStyle/>
        <a:p>
          <a:endParaRPr lang="en-US"/>
        </a:p>
      </dgm:t>
    </dgm:pt>
    <dgm:pt modelId="{776E09A5-1D8B-4542-AB98-1908500007DC}" type="pres">
      <dgm:prSet presAssocID="{C2DB9331-C940-8345-87F1-13FDCC6C6507}" presName="Name56" presStyleLbl="parChTrans1D2" presStyleIdx="0" presStyleCnt="3"/>
      <dgm:spPr/>
      <dgm:t>
        <a:bodyPr/>
        <a:lstStyle/>
        <a:p>
          <a:endParaRPr lang="en-US"/>
        </a:p>
      </dgm:t>
    </dgm:pt>
    <dgm:pt modelId="{CCA2F710-E5C8-8842-BA91-69CA6FE7C66D}" type="pres">
      <dgm:prSet presAssocID="{E0A71356-5F35-2A4A-BEA6-D82C30D7E330}" presName="text0" presStyleLbl="node1" presStyleIdx="1" presStyleCnt="4" custRadScaleRad="56994" custRadScaleInc="-125022">
        <dgm:presLayoutVars>
          <dgm:bulletEnabled val="1"/>
        </dgm:presLayoutVars>
      </dgm:prSet>
      <dgm:spPr/>
      <dgm:t>
        <a:bodyPr/>
        <a:lstStyle/>
        <a:p>
          <a:endParaRPr lang="en-US"/>
        </a:p>
      </dgm:t>
    </dgm:pt>
    <dgm:pt modelId="{493836F6-A227-E847-9E12-BC06A37D7BF1}" type="pres">
      <dgm:prSet presAssocID="{4381B680-8228-2B47-ABE4-D0ED14F55219}" presName="Name56" presStyleLbl="parChTrans1D2" presStyleIdx="1" presStyleCnt="3"/>
      <dgm:spPr/>
      <dgm:t>
        <a:bodyPr/>
        <a:lstStyle/>
        <a:p>
          <a:endParaRPr lang="en-US"/>
        </a:p>
      </dgm:t>
    </dgm:pt>
    <dgm:pt modelId="{FD366124-27ED-E543-A0F9-156C60ACA2AE}" type="pres">
      <dgm:prSet presAssocID="{1F217C33-B3B1-994A-BD9B-128CF7849EFA}" presName="text0" presStyleLbl="node1" presStyleIdx="2" presStyleCnt="4" custScaleY="93014" custRadScaleRad="161339" custRadScaleInc="217155">
        <dgm:presLayoutVars>
          <dgm:bulletEnabled val="1"/>
        </dgm:presLayoutVars>
      </dgm:prSet>
      <dgm:spPr/>
      <dgm:t>
        <a:bodyPr/>
        <a:lstStyle/>
        <a:p>
          <a:endParaRPr lang="en-US"/>
        </a:p>
      </dgm:t>
    </dgm:pt>
    <dgm:pt modelId="{EAC6F0CB-4EEE-2B48-9BFE-D05CFD515615}" type="pres">
      <dgm:prSet presAssocID="{625FB1E3-5AF9-454C-BA90-1D08791A06BB}" presName="Name56" presStyleLbl="parChTrans1D2" presStyleIdx="2" presStyleCnt="3"/>
      <dgm:spPr/>
      <dgm:t>
        <a:bodyPr/>
        <a:lstStyle/>
        <a:p>
          <a:endParaRPr lang="en-US"/>
        </a:p>
      </dgm:t>
    </dgm:pt>
    <dgm:pt modelId="{DC3B1650-0617-B04F-8D87-312AAC5BD2E7}" type="pres">
      <dgm:prSet presAssocID="{40749747-0FB7-A74F-92D9-C156866196CF}" presName="text0" presStyleLbl="node1" presStyleIdx="3" presStyleCnt="4" custRadScaleRad="62286" custRadScaleInc="234151">
        <dgm:presLayoutVars>
          <dgm:bulletEnabled val="1"/>
        </dgm:presLayoutVars>
      </dgm:prSet>
      <dgm:spPr/>
      <dgm:t>
        <a:bodyPr/>
        <a:lstStyle/>
        <a:p>
          <a:endParaRPr lang="en-US"/>
        </a:p>
      </dgm:t>
    </dgm:pt>
  </dgm:ptLst>
  <dgm:cxnLst>
    <dgm:cxn modelId="{B929199C-B665-8A4B-9443-05F05DF12A4E}" srcId="{6BB3E0C0-15AA-B94A-A541-FC2C9651D2A3}" destId="{E0A71356-5F35-2A4A-BEA6-D82C30D7E330}" srcOrd="0" destOrd="0" parTransId="{C2DB9331-C940-8345-87F1-13FDCC6C6507}" sibTransId="{B825ED92-66CB-FB4D-A629-0D076174FBA8}"/>
    <dgm:cxn modelId="{E47CF542-3065-1F4F-8555-17C6D6622BDA}" type="presOf" srcId="{4381B680-8228-2B47-ABE4-D0ED14F55219}" destId="{493836F6-A227-E847-9E12-BC06A37D7BF1}" srcOrd="0" destOrd="0" presId="urn:microsoft.com/office/officeart/2008/layout/RadialCluster"/>
    <dgm:cxn modelId="{CB749020-5308-2341-8F46-FA88D067ED6C}" type="presOf" srcId="{C2DB9331-C940-8345-87F1-13FDCC6C6507}" destId="{776E09A5-1D8B-4542-AB98-1908500007DC}" srcOrd="0" destOrd="0" presId="urn:microsoft.com/office/officeart/2008/layout/RadialCluster"/>
    <dgm:cxn modelId="{F147FA3A-DA27-6649-AE08-01CE4F5BC26F}" srcId="{B197CE94-9FD5-5E4C-B9E3-E72C949DBE3E}" destId="{6BB3E0C0-15AA-B94A-A541-FC2C9651D2A3}" srcOrd="0" destOrd="0" parTransId="{0A157196-6FEC-544A-BB7C-3362AE8E9D19}" sibTransId="{33FE3DDC-0441-6740-91D2-572C587D4653}"/>
    <dgm:cxn modelId="{CF3BCF2A-0BF5-AA48-8858-30FD4E76408B}" type="presOf" srcId="{6BB3E0C0-15AA-B94A-A541-FC2C9651D2A3}" destId="{F4FA4FD8-72B7-1649-A241-4F31745CEE64}" srcOrd="0" destOrd="0" presId="urn:microsoft.com/office/officeart/2008/layout/RadialCluster"/>
    <dgm:cxn modelId="{7F13A280-0413-474A-8E4F-95A8E81B1E6D}" srcId="{6BB3E0C0-15AA-B94A-A541-FC2C9651D2A3}" destId="{40749747-0FB7-A74F-92D9-C156866196CF}" srcOrd="2" destOrd="0" parTransId="{625FB1E3-5AF9-454C-BA90-1D08791A06BB}" sibTransId="{20F9DF1E-477F-494C-BFF6-EF96F74456A1}"/>
    <dgm:cxn modelId="{BC515204-5733-FD4F-B8A5-F959C4667788}" type="presOf" srcId="{625FB1E3-5AF9-454C-BA90-1D08791A06BB}" destId="{EAC6F0CB-4EEE-2B48-9BFE-D05CFD515615}" srcOrd="0" destOrd="0" presId="urn:microsoft.com/office/officeart/2008/layout/RadialCluster"/>
    <dgm:cxn modelId="{9CD30210-277F-1941-84C9-D077F9304CBC}" srcId="{6BB3E0C0-15AA-B94A-A541-FC2C9651D2A3}" destId="{1F217C33-B3B1-994A-BD9B-128CF7849EFA}" srcOrd="1" destOrd="0" parTransId="{4381B680-8228-2B47-ABE4-D0ED14F55219}" sibTransId="{ECE962E3-C745-344F-9C2F-80D555EBC53B}"/>
    <dgm:cxn modelId="{95C14995-3895-5E41-9D55-3E8C4D5A036E}" type="presOf" srcId="{40749747-0FB7-A74F-92D9-C156866196CF}" destId="{DC3B1650-0617-B04F-8D87-312AAC5BD2E7}" srcOrd="0" destOrd="0" presId="urn:microsoft.com/office/officeart/2008/layout/RadialCluster"/>
    <dgm:cxn modelId="{B9DEA93A-7FF9-E04C-874F-048BA00072B1}" type="presOf" srcId="{1F217C33-B3B1-994A-BD9B-128CF7849EFA}" destId="{FD366124-27ED-E543-A0F9-156C60ACA2AE}" srcOrd="0" destOrd="0" presId="urn:microsoft.com/office/officeart/2008/layout/RadialCluster"/>
    <dgm:cxn modelId="{5666358C-AB04-374F-954A-E9C12CDE5637}" type="presOf" srcId="{E0A71356-5F35-2A4A-BEA6-D82C30D7E330}" destId="{CCA2F710-E5C8-8842-BA91-69CA6FE7C66D}" srcOrd="0" destOrd="0" presId="urn:microsoft.com/office/officeart/2008/layout/RadialCluster"/>
    <dgm:cxn modelId="{64D3DDD1-D051-EC4A-A0D3-AC9730979FD6}" type="presOf" srcId="{B197CE94-9FD5-5E4C-B9E3-E72C949DBE3E}" destId="{66DC184E-F284-7D48-9A7B-9DBA9A065384}" srcOrd="0" destOrd="0" presId="urn:microsoft.com/office/officeart/2008/layout/RadialCluster"/>
    <dgm:cxn modelId="{6E07469A-E164-E340-B870-8567A1C37F56}" type="presParOf" srcId="{66DC184E-F284-7D48-9A7B-9DBA9A065384}" destId="{C58A2C55-73D2-6248-959F-81131DCD6B94}" srcOrd="0" destOrd="0" presId="urn:microsoft.com/office/officeart/2008/layout/RadialCluster"/>
    <dgm:cxn modelId="{5A67319B-29BB-4843-A67B-E84A5F1D2EBB}" type="presParOf" srcId="{C58A2C55-73D2-6248-959F-81131DCD6B94}" destId="{F4FA4FD8-72B7-1649-A241-4F31745CEE64}" srcOrd="0" destOrd="0" presId="urn:microsoft.com/office/officeart/2008/layout/RadialCluster"/>
    <dgm:cxn modelId="{8AEEF458-71C2-E34A-B573-30ECF2508647}" type="presParOf" srcId="{C58A2C55-73D2-6248-959F-81131DCD6B94}" destId="{776E09A5-1D8B-4542-AB98-1908500007DC}" srcOrd="1" destOrd="0" presId="urn:microsoft.com/office/officeart/2008/layout/RadialCluster"/>
    <dgm:cxn modelId="{0AB0902F-8D4C-EC4E-B127-3B0AB3073933}" type="presParOf" srcId="{C58A2C55-73D2-6248-959F-81131DCD6B94}" destId="{CCA2F710-E5C8-8842-BA91-69CA6FE7C66D}" srcOrd="2" destOrd="0" presId="urn:microsoft.com/office/officeart/2008/layout/RadialCluster"/>
    <dgm:cxn modelId="{C08AF131-DA2C-5143-8F9C-00D3BC8F8E24}" type="presParOf" srcId="{C58A2C55-73D2-6248-959F-81131DCD6B94}" destId="{493836F6-A227-E847-9E12-BC06A37D7BF1}" srcOrd="3" destOrd="0" presId="urn:microsoft.com/office/officeart/2008/layout/RadialCluster"/>
    <dgm:cxn modelId="{50A99223-2A60-AC4E-9695-E4955A1A889B}" type="presParOf" srcId="{C58A2C55-73D2-6248-959F-81131DCD6B94}" destId="{FD366124-27ED-E543-A0F9-156C60ACA2AE}" srcOrd="4" destOrd="0" presId="urn:microsoft.com/office/officeart/2008/layout/RadialCluster"/>
    <dgm:cxn modelId="{D65452A7-60F3-914A-8985-D281BF7C099C}" type="presParOf" srcId="{C58A2C55-73D2-6248-959F-81131DCD6B94}" destId="{EAC6F0CB-4EEE-2B48-9BFE-D05CFD515615}" srcOrd="5" destOrd="0" presId="urn:microsoft.com/office/officeart/2008/layout/RadialCluster"/>
    <dgm:cxn modelId="{11A62591-0630-5F4A-93E0-2B0F2997EA8E}" type="presParOf" srcId="{C58A2C55-73D2-6248-959F-81131DCD6B94}" destId="{DC3B1650-0617-B04F-8D87-312AAC5BD2E7}" srcOrd="6"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AF9CA-2898-1F4F-9A0A-B7970239E8CA}">
      <dsp:nvSpPr>
        <dsp:cNvPr id="0" name=""/>
        <dsp:cNvSpPr/>
      </dsp:nvSpPr>
      <dsp:spPr>
        <a:xfrm rot="21300000">
          <a:off x="30173" y="2116385"/>
          <a:ext cx="9772172" cy="1119061"/>
        </a:xfrm>
        <a:prstGeom prst="mathMin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6E8B7824-17AC-794A-887B-EF34590E4C3C}">
      <dsp:nvSpPr>
        <dsp:cNvPr id="0" name=""/>
        <dsp:cNvSpPr/>
      </dsp:nvSpPr>
      <dsp:spPr>
        <a:xfrm>
          <a:off x="1179902" y="267591"/>
          <a:ext cx="2949755" cy="2140732"/>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C85D94-01D8-334A-B96C-629BCAC87FEB}">
      <dsp:nvSpPr>
        <dsp:cNvPr id="0" name=""/>
        <dsp:cNvSpPr/>
      </dsp:nvSpPr>
      <dsp:spPr>
        <a:xfrm>
          <a:off x="5570334" y="1230586"/>
          <a:ext cx="3146406" cy="224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Medication Administration Errors</a:t>
          </a:r>
          <a:endParaRPr lang="en-US" sz="2900" kern="1200" dirty="0"/>
        </a:p>
      </dsp:txBody>
      <dsp:txXfrm>
        <a:off x="5570334" y="1230586"/>
        <a:ext cx="3146406" cy="2247769"/>
      </dsp:txXfrm>
    </dsp:sp>
    <dsp:sp modelId="{011A2D88-1596-ED4B-8F23-46CEC3950EE4}">
      <dsp:nvSpPr>
        <dsp:cNvPr id="0" name=""/>
        <dsp:cNvSpPr/>
      </dsp:nvSpPr>
      <dsp:spPr>
        <a:xfrm>
          <a:off x="5767726" y="3003362"/>
          <a:ext cx="2949755" cy="2140732"/>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0C09B4-8AC7-EB46-AFE9-0601F7EB587B}">
      <dsp:nvSpPr>
        <dsp:cNvPr id="0" name=""/>
        <dsp:cNvSpPr/>
      </dsp:nvSpPr>
      <dsp:spPr>
        <a:xfrm>
          <a:off x="1519462" y="1736564"/>
          <a:ext cx="3146406" cy="224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Public Knowledge and Awareness of Safe Medication Administration</a:t>
          </a:r>
          <a:endParaRPr lang="en-US" sz="2900" kern="1200" dirty="0"/>
        </a:p>
      </dsp:txBody>
      <dsp:txXfrm>
        <a:off x="1519462" y="1736564"/>
        <a:ext cx="3146406" cy="224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A4FD8-72B7-1649-A241-4F31745CEE64}">
      <dsp:nvSpPr>
        <dsp:cNvPr id="0" name=""/>
        <dsp:cNvSpPr/>
      </dsp:nvSpPr>
      <dsp:spPr>
        <a:xfrm>
          <a:off x="7888862" y="1009890"/>
          <a:ext cx="2063804" cy="206380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Safer Medication Administration</a:t>
          </a:r>
          <a:endParaRPr lang="en-US" sz="2200" kern="1200" dirty="0"/>
        </a:p>
      </dsp:txBody>
      <dsp:txXfrm>
        <a:off x="7989609" y="1110637"/>
        <a:ext cx="1862310" cy="1862310"/>
      </dsp:txXfrm>
    </dsp:sp>
    <dsp:sp modelId="{776E09A5-1D8B-4542-AB98-1908500007DC}">
      <dsp:nvSpPr>
        <dsp:cNvPr id="0" name=""/>
        <dsp:cNvSpPr/>
      </dsp:nvSpPr>
      <dsp:spPr>
        <a:xfrm rot="9789069">
          <a:off x="3832966" y="2954992"/>
          <a:ext cx="4144860" cy="0"/>
        </a:xfrm>
        <a:custGeom>
          <a:avLst/>
          <a:gdLst/>
          <a:ahLst/>
          <a:cxnLst/>
          <a:rect l="0" t="0" r="0" b="0"/>
          <a:pathLst>
            <a:path>
              <a:moveTo>
                <a:pt x="0" y="0"/>
              </a:moveTo>
              <a:lnTo>
                <a:pt x="4144860"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2F710-E5C8-8842-BA91-69CA6FE7C66D}">
      <dsp:nvSpPr>
        <dsp:cNvPr id="0" name=""/>
        <dsp:cNvSpPr/>
      </dsp:nvSpPr>
      <dsp:spPr>
        <a:xfrm>
          <a:off x="2539180" y="3073688"/>
          <a:ext cx="1382749" cy="1382749"/>
        </a:xfrm>
        <a:prstGeom prst="roundRect">
          <a:avLst/>
        </a:prstGeom>
        <a:gradFill rotWithShape="0">
          <a:gsLst>
            <a:gs pos="0">
              <a:schemeClr val="accent4">
                <a:hueOff val="618941"/>
                <a:satOff val="-18803"/>
                <a:lumOff val="6209"/>
                <a:alphaOff val="0"/>
                <a:shade val="51000"/>
                <a:satMod val="130000"/>
              </a:schemeClr>
            </a:gs>
            <a:gs pos="80000">
              <a:schemeClr val="accent4">
                <a:hueOff val="618941"/>
                <a:satOff val="-18803"/>
                <a:lumOff val="6209"/>
                <a:alphaOff val="0"/>
                <a:shade val="93000"/>
                <a:satMod val="130000"/>
              </a:schemeClr>
            </a:gs>
            <a:gs pos="100000">
              <a:schemeClr val="accent4">
                <a:hueOff val="618941"/>
                <a:satOff val="-18803"/>
                <a:lumOff val="62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Reduce External Distractions</a:t>
          </a:r>
          <a:endParaRPr lang="en-US" sz="1800" kern="1200" dirty="0"/>
        </a:p>
      </dsp:txBody>
      <dsp:txXfrm>
        <a:off x="2606680" y="3141188"/>
        <a:ext cx="1247749" cy="1247749"/>
      </dsp:txXfrm>
    </dsp:sp>
    <dsp:sp modelId="{493836F6-A227-E847-9E12-BC06A37D7BF1}">
      <dsp:nvSpPr>
        <dsp:cNvPr id="0" name=""/>
        <dsp:cNvSpPr/>
      </dsp:nvSpPr>
      <dsp:spPr>
        <a:xfrm rot="9273213">
          <a:off x="1033256" y="4080699"/>
          <a:ext cx="7205099" cy="0"/>
        </a:xfrm>
        <a:custGeom>
          <a:avLst/>
          <a:gdLst/>
          <a:ahLst/>
          <a:cxnLst/>
          <a:rect l="0" t="0" r="0" b="0"/>
          <a:pathLst>
            <a:path>
              <a:moveTo>
                <a:pt x="0" y="0"/>
              </a:moveTo>
              <a:lnTo>
                <a:pt x="7205099"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366124-27ED-E543-A0F9-156C60ACA2AE}">
      <dsp:nvSpPr>
        <dsp:cNvPr id="0" name=""/>
        <dsp:cNvSpPr/>
      </dsp:nvSpPr>
      <dsp:spPr>
        <a:xfrm>
          <a:off x="0" y="5314497"/>
          <a:ext cx="1382749" cy="1286150"/>
        </a:xfrm>
        <a:prstGeom prst="roundRect">
          <a:avLst/>
        </a:prstGeom>
        <a:gradFill rotWithShape="0">
          <a:gsLst>
            <a:gs pos="0">
              <a:schemeClr val="accent4">
                <a:hueOff val="1237882"/>
                <a:satOff val="-37607"/>
                <a:lumOff val="12419"/>
                <a:alphaOff val="0"/>
                <a:shade val="51000"/>
                <a:satMod val="130000"/>
              </a:schemeClr>
            </a:gs>
            <a:gs pos="80000">
              <a:schemeClr val="accent4">
                <a:hueOff val="1237882"/>
                <a:satOff val="-37607"/>
                <a:lumOff val="12419"/>
                <a:alphaOff val="0"/>
                <a:shade val="93000"/>
                <a:satMod val="130000"/>
              </a:schemeClr>
            </a:gs>
            <a:gs pos="100000">
              <a:schemeClr val="accent4">
                <a:hueOff val="1237882"/>
                <a:satOff val="-37607"/>
                <a:lumOff val="124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Education To Emphasize The Problem </a:t>
          </a:r>
          <a:endParaRPr lang="en-US" sz="1700" kern="1200" dirty="0"/>
        </a:p>
      </dsp:txBody>
      <dsp:txXfrm>
        <a:off x="62785" y="5377282"/>
        <a:ext cx="1257179" cy="1160580"/>
      </dsp:txXfrm>
    </dsp:sp>
    <dsp:sp modelId="{EAC6F0CB-4EEE-2B48-9BFE-D05CFD515615}">
      <dsp:nvSpPr>
        <dsp:cNvPr id="0" name=""/>
        <dsp:cNvSpPr/>
      </dsp:nvSpPr>
      <dsp:spPr>
        <a:xfrm rot="10441449">
          <a:off x="6354905" y="2229877"/>
          <a:ext cx="1538136" cy="0"/>
        </a:xfrm>
        <a:custGeom>
          <a:avLst/>
          <a:gdLst/>
          <a:ahLst/>
          <a:cxnLst/>
          <a:rect l="0" t="0" r="0" b="0"/>
          <a:pathLst>
            <a:path>
              <a:moveTo>
                <a:pt x="0" y="0"/>
              </a:moveTo>
              <a:lnTo>
                <a:pt x="1538136"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3B1650-0617-B04F-8D87-312AAC5BD2E7}">
      <dsp:nvSpPr>
        <dsp:cNvPr id="0" name=""/>
        <dsp:cNvSpPr/>
      </dsp:nvSpPr>
      <dsp:spPr>
        <a:xfrm>
          <a:off x="4976335" y="1690942"/>
          <a:ext cx="1382749" cy="1382749"/>
        </a:xfrm>
        <a:prstGeom prst="roundRect">
          <a:avLst/>
        </a:prstGeom>
        <a:gradFill rotWithShape="0">
          <a:gsLst>
            <a:gs pos="0">
              <a:schemeClr val="accent4">
                <a:hueOff val="1856822"/>
                <a:satOff val="-56410"/>
                <a:lumOff val="18628"/>
                <a:alphaOff val="0"/>
                <a:shade val="51000"/>
                <a:satMod val="130000"/>
              </a:schemeClr>
            </a:gs>
            <a:gs pos="80000">
              <a:schemeClr val="accent4">
                <a:hueOff val="1856822"/>
                <a:satOff val="-56410"/>
                <a:lumOff val="18628"/>
                <a:alphaOff val="0"/>
                <a:shade val="93000"/>
                <a:satMod val="130000"/>
              </a:schemeClr>
            </a:gs>
            <a:gs pos="100000">
              <a:schemeClr val="accent4">
                <a:hueOff val="1856822"/>
                <a:satOff val="-56410"/>
                <a:lumOff val="1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Administration To Monitor and Enforce Protocol</a:t>
          </a:r>
          <a:endParaRPr lang="en-US" sz="1500" kern="1200" dirty="0"/>
        </a:p>
      </dsp:txBody>
      <dsp:txXfrm>
        <a:off x="5043835" y="1758442"/>
        <a:ext cx="1247749" cy="124774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4/29/18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7.bin"/><Relationship Id="rId16" Type="http://schemas.openxmlformats.org/officeDocument/2006/relationships/image" Target="../media/image1.wmf"/><Relationship Id="rId17" Type="http://schemas.openxmlformats.org/officeDocument/2006/relationships/oleObject" Target="../embeddings/oleObject8.bin"/><Relationship Id="rId1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7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7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8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8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40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40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40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40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42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42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42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42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diagramDrawing" Target="../diagrams/drawing1.xml"/><Relationship Id="rId12" Type="http://schemas.openxmlformats.org/officeDocument/2006/relationships/diagramData" Target="../diagrams/data2.xml"/><Relationship Id="rId13" Type="http://schemas.openxmlformats.org/officeDocument/2006/relationships/diagramLayout" Target="../diagrams/layout2.xml"/><Relationship Id="rId14" Type="http://schemas.openxmlformats.org/officeDocument/2006/relationships/diagramQuickStyle" Target="../diagrams/quickStyle2.xml"/><Relationship Id="rId15" Type="http://schemas.openxmlformats.org/officeDocument/2006/relationships/diagramColors" Target="../diagrams/colors2.xml"/><Relationship Id="rId1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425" y="7163088"/>
            <a:ext cx="10056813" cy="8593099"/>
          </a:xfrm>
        </p:spPr>
        <p:txBody>
          <a:bodyPr/>
          <a:lstStyle/>
          <a:p>
            <a:r>
              <a:rPr lang="en-US" sz="2800" b="1" dirty="0"/>
              <a:t>Identifying The Problem</a:t>
            </a:r>
            <a:endParaRPr lang="en-US" sz="2800" dirty="0"/>
          </a:p>
          <a:p>
            <a:pPr marL="342900" indent="-342900">
              <a:buFont typeface="Arial"/>
              <a:buChar char="•"/>
            </a:pPr>
            <a:r>
              <a:rPr lang="en-US" sz="2800" dirty="0" smtClean="0"/>
              <a:t>Self-observation while passing medications alongside my preceptor and safety huddle concerns</a:t>
            </a:r>
          </a:p>
          <a:p>
            <a:pPr marL="342900" indent="-342900">
              <a:buFont typeface="Arial"/>
              <a:buChar char="•"/>
            </a:pPr>
            <a:r>
              <a:rPr lang="en-US" sz="2800" dirty="0" smtClean="0"/>
              <a:t>Common distractions: telephones, physicians, other nurses, loud noises and alarms</a:t>
            </a:r>
            <a:endParaRPr lang="en-US" sz="2800" dirty="0"/>
          </a:p>
          <a:p>
            <a:r>
              <a:rPr lang="en-US" sz="2800" b="1" dirty="0" smtClean="0"/>
              <a:t>Problem</a:t>
            </a:r>
          </a:p>
          <a:p>
            <a:pPr marL="342900" indent="-342900">
              <a:buFont typeface="Arial"/>
              <a:buChar char="•"/>
            </a:pPr>
            <a:r>
              <a:rPr lang="en-US" sz="2800" dirty="0" smtClean="0"/>
              <a:t>MAE: most common are missed doses, incorrect patient, and incorrect dose of the correct medication</a:t>
            </a:r>
          </a:p>
          <a:p>
            <a:pPr marL="457200" indent="-457200">
              <a:buFont typeface="Arial"/>
              <a:buChar char="•"/>
            </a:pPr>
            <a:r>
              <a:rPr lang="en-US" sz="2800" dirty="0" smtClean="0"/>
              <a:t>Currently NIZs often disregarded </a:t>
            </a:r>
          </a:p>
          <a:p>
            <a:pPr marL="342900" indent="-342900">
              <a:buFont typeface="Arial"/>
              <a:buChar char="•"/>
            </a:pPr>
            <a:r>
              <a:rPr lang="en-US" sz="2800" dirty="0" smtClean="0"/>
              <a:t>Most common reported mistakes within the nursing field are those related to medication administration errors</a:t>
            </a:r>
          </a:p>
          <a:p>
            <a:pPr marL="342900" indent="-342900">
              <a:buFont typeface="Arial"/>
              <a:buChar char="•"/>
            </a:pPr>
            <a:r>
              <a:rPr lang="en-US" sz="2800" dirty="0" smtClean="0"/>
              <a:t>MEAs in the U.S. cost health care systems $380 million annually, 1.5 million patients negatively affected</a:t>
            </a:r>
          </a:p>
          <a:p>
            <a:pPr marL="342900" indent="-342900">
              <a:buFont typeface="Arial"/>
              <a:buChar char="•"/>
            </a:pPr>
            <a:r>
              <a:rPr lang="en-US" sz="2800" dirty="0" smtClean="0"/>
              <a:t>A nurse is twice as likely to make a mistake while administrating medication if he or she is distracted</a:t>
            </a:r>
          </a:p>
          <a:p>
            <a:pPr marL="457200" indent="-457200">
              <a:buFont typeface="Arial"/>
              <a:buChar char="•"/>
            </a:pPr>
            <a:r>
              <a:rPr lang="en-US" sz="2800" dirty="0" smtClean="0"/>
              <a:t>3</a:t>
            </a:r>
            <a:r>
              <a:rPr lang="en-US" sz="2800" baseline="30000" dirty="0" smtClean="0"/>
              <a:t>rd</a:t>
            </a:r>
            <a:r>
              <a:rPr lang="en-US" sz="2800" dirty="0" smtClean="0"/>
              <a:t> most common sentinel events in the U.S. are MAEs</a:t>
            </a:r>
          </a:p>
          <a:p>
            <a:endParaRPr lang="en-US" dirty="0" smtClean="0"/>
          </a:p>
        </p:txBody>
      </p:sp>
      <p:sp>
        <p:nvSpPr>
          <p:cNvPr id="3" name="Text Placeholder 2"/>
          <p:cNvSpPr>
            <a:spLocks noGrp="1"/>
          </p:cNvSpPr>
          <p:nvPr>
            <p:ph type="body" sz="quarter" idx="11"/>
          </p:nvPr>
        </p:nvSpPr>
        <p:spPr>
          <a:xfrm>
            <a:off x="509578" y="5547487"/>
            <a:ext cx="10048875" cy="1661985"/>
          </a:xfrm>
        </p:spPr>
        <p:txBody>
          <a:bodyPr/>
          <a:lstStyle/>
          <a:p>
            <a:r>
              <a:rPr lang="en-US" sz="4800" dirty="0" smtClean="0"/>
              <a:t>MEDICATION ADMINISTRATION ERRORS (MAEs)</a:t>
            </a:r>
            <a:endParaRPr lang="en-US" sz="4800" dirty="0"/>
          </a:p>
        </p:txBody>
      </p:sp>
      <p:sp>
        <p:nvSpPr>
          <p:cNvPr id="4" name="Text Placeholder 3"/>
          <p:cNvSpPr>
            <a:spLocks noGrp="1"/>
          </p:cNvSpPr>
          <p:nvPr>
            <p:ph type="body" sz="quarter" idx="20"/>
          </p:nvPr>
        </p:nvSpPr>
        <p:spPr>
          <a:xfrm>
            <a:off x="491425" y="20736266"/>
            <a:ext cx="10050462" cy="923322"/>
          </a:xfrm>
        </p:spPr>
        <p:txBody>
          <a:bodyPr/>
          <a:lstStyle/>
          <a:p>
            <a:r>
              <a:rPr lang="en-US" sz="4800" dirty="0" smtClean="0"/>
              <a:t>Literature Review</a:t>
            </a:r>
            <a:endParaRPr lang="en-US" sz="4800" dirty="0"/>
          </a:p>
        </p:txBody>
      </p:sp>
      <p:sp>
        <p:nvSpPr>
          <p:cNvPr id="5" name="Text Placeholder 4"/>
          <p:cNvSpPr>
            <a:spLocks noGrp="1"/>
          </p:cNvSpPr>
          <p:nvPr>
            <p:ph type="body" sz="quarter" idx="21"/>
          </p:nvPr>
        </p:nvSpPr>
        <p:spPr>
          <a:xfrm>
            <a:off x="11419843" y="19721031"/>
            <a:ext cx="10048874" cy="7355837"/>
          </a:xfrm>
        </p:spPr>
        <p:txBody>
          <a:bodyPr/>
          <a:lstStyle/>
          <a:p>
            <a:r>
              <a:rPr lang="en-US" sz="3200" dirty="0" smtClean="0"/>
              <a:t>PLAN:</a:t>
            </a:r>
          </a:p>
          <a:p>
            <a:pPr marL="457200" indent="-457200">
              <a:buFont typeface="Arial"/>
              <a:buChar char="•"/>
            </a:pPr>
            <a:r>
              <a:rPr lang="en-US" sz="3200" dirty="0" smtClean="0"/>
              <a:t>Safety vests to be worn by nurses engaging in passing medications</a:t>
            </a:r>
          </a:p>
          <a:p>
            <a:pPr marL="457200" indent="-457200">
              <a:buFont typeface="Arial"/>
              <a:buChar char="•"/>
            </a:pPr>
            <a:r>
              <a:rPr lang="en-US" sz="3200" dirty="0" smtClean="0"/>
              <a:t>Headsets serve versatility to prevent auditory stimuli and also discouraging intentional distractions</a:t>
            </a:r>
          </a:p>
          <a:p>
            <a:pPr marL="457200" indent="-457200">
              <a:buFont typeface="Arial"/>
              <a:buChar char="•"/>
            </a:pPr>
            <a:r>
              <a:rPr lang="en-US" sz="3200" dirty="0"/>
              <a:t>Pamphlets in the rooms so visitors have access to this education regarding the subject, enforce the </a:t>
            </a:r>
            <a:r>
              <a:rPr lang="en-US" sz="3200" dirty="0" smtClean="0"/>
              <a:t>severity</a:t>
            </a:r>
          </a:p>
          <a:p>
            <a:pPr marL="342900" indent="-342900">
              <a:buFont typeface="Arial"/>
              <a:buChar char="•"/>
            </a:pPr>
            <a:r>
              <a:rPr lang="en-US" sz="3200" dirty="0" smtClean="0"/>
              <a:t>Review progress in safety huddles, converse about new ideas, things that have improved, what can be improved, </a:t>
            </a:r>
            <a:r>
              <a:rPr lang="en-US" sz="3200" dirty="0" err="1" smtClean="0"/>
              <a:t>etc</a:t>
            </a:r>
            <a:endParaRPr lang="en-US" sz="3200" dirty="0" smtClean="0"/>
          </a:p>
          <a:p>
            <a:pPr marL="342900" indent="-342900">
              <a:buFont typeface="Arial"/>
              <a:buChar char="•"/>
            </a:pPr>
            <a:r>
              <a:rPr lang="en-US" sz="3200" dirty="0" smtClean="0"/>
              <a:t>Every nurse, every doctor, every administrator has a boss, accountability must be shown at all levels in order for an effective change to be achieved</a:t>
            </a:r>
            <a:endParaRPr lang="en-US" sz="3200" dirty="0"/>
          </a:p>
        </p:txBody>
      </p:sp>
      <p:sp>
        <p:nvSpPr>
          <p:cNvPr id="6" name="Text Placeholder 5"/>
          <p:cNvSpPr>
            <a:spLocks noGrp="1"/>
          </p:cNvSpPr>
          <p:nvPr>
            <p:ph type="body" sz="quarter" idx="22"/>
          </p:nvPr>
        </p:nvSpPr>
        <p:spPr>
          <a:xfrm>
            <a:off x="11460160" y="18277300"/>
            <a:ext cx="10048875" cy="923322"/>
          </a:xfrm>
        </p:spPr>
        <p:txBody>
          <a:bodyPr/>
          <a:lstStyle/>
          <a:p>
            <a:r>
              <a:rPr lang="en-US" sz="4800" dirty="0" smtClean="0"/>
              <a:t>SOLUTION</a:t>
            </a:r>
            <a:endParaRPr lang="en-US" sz="4800" dirty="0"/>
          </a:p>
        </p:txBody>
      </p:sp>
      <p:sp>
        <p:nvSpPr>
          <p:cNvPr id="7" name="Text Placeholder 6"/>
          <p:cNvSpPr>
            <a:spLocks noGrp="1"/>
          </p:cNvSpPr>
          <p:nvPr>
            <p:ph type="body" sz="quarter" idx="23"/>
          </p:nvPr>
        </p:nvSpPr>
        <p:spPr>
          <a:xfrm>
            <a:off x="22377404" y="6763820"/>
            <a:ext cx="10048874" cy="26019429"/>
          </a:xfrm>
        </p:spPr>
        <p:txBody>
          <a:bodyPr/>
          <a:lstStyle/>
          <a:p>
            <a:r>
              <a:rPr lang="en-US" sz="2400" u="sng" dirty="0" smtClean="0"/>
              <a:t>Change theory: </a:t>
            </a:r>
          </a:p>
          <a:p>
            <a:pPr marL="342900" indent="-342900">
              <a:buFont typeface="Arial"/>
              <a:buChar char="•"/>
            </a:pPr>
            <a:r>
              <a:rPr lang="en-US" sz="2400" dirty="0" smtClean="0"/>
              <a:t>Can be defined as the structure for administrating, adhering to, and reflect on interventions for change</a:t>
            </a:r>
          </a:p>
          <a:p>
            <a:pPr marL="342900" indent="-342900">
              <a:buFont typeface="Arial"/>
              <a:buChar char="•"/>
            </a:pPr>
            <a:r>
              <a:rPr lang="en-US" sz="2400" dirty="0"/>
              <a:t>R</a:t>
            </a:r>
            <a:r>
              <a:rPr lang="en-US" sz="2400" dirty="0" smtClean="0"/>
              <a:t>evolve around a similar dynamic and unending process of unfreezing, moving, and refreezing</a:t>
            </a:r>
          </a:p>
          <a:p>
            <a:pPr marL="342900" indent="-342900">
              <a:buFont typeface="Arial"/>
              <a:buChar char="•"/>
            </a:pPr>
            <a:r>
              <a:rPr lang="en-US" sz="2400" dirty="0" smtClean="0"/>
              <a:t>Important for the continued success of the field of nursing and best patient care outcomes</a:t>
            </a:r>
          </a:p>
          <a:p>
            <a:pPr marL="342900" indent="-342900">
              <a:buFont typeface="Arial"/>
              <a:buChar char="•"/>
            </a:pPr>
            <a:r>
              <a:rPr lang="en-US" sz="2400" dirty="0" smtClean="0"/>
              <a:t>Common included variables: health care expenses, clinical patient populations, nursing staff, physicians, other health care professionals, retention of staff, patient satisfaction regarding the health care organization and staff</a:t>
            </a:r>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pPr marL="342900" indent="-342900">
              <a:buFont typeface="Arial"/>
              <a:buChar char="•"/>
            </a:pPr>
            <a:endParaRPr lang="en-US" sz="2400" b="1" dirty="0"/>
          </a:p>
          <a:p>
            <a:pPr marL="342900" indent="-342900">
              <a:buFont typeface="Arial"/>
              <a:buChar char="•"/>
            </a:pPr>
            <a:endParaRPr lang="en-US" sz="2400" b="1" dirty="0" smtClean="0"/>
          </a:p>
          <a:p>
            <a:r>
              <a:rPr lang="en-US" sz="2400" b="1" dirty="0" smtClean="0"/>
              <a:t>Barriers To Change</a:t>
            </a:r>
            <a:endParaRPr lang="en-US" sz="2400" dirty="0"/>
          </a:p>
          <a:p>
            <a:pPr marL="342900" indent="-342900">
              <a:buFont typeface="Arial"/>
              <a:buChar char="•"/>
            </a:pPr>
            <a:r>
              <a:rPr lang="en-US" sz="2400" dirty="0" smtClean="0"/>
              <a:t>Safety vests only effective if others respect their use</a:t>
            </a:r>
          </a:p>
          <a:p>
            <a:pPr marL="342900" indent="-342900">
              <a:buFont typeface="Arial"/>
              <a:buChar char="•"/>
            </a:pPr>
            <a:r>
              <a:rPr lang="en-US" sz="2400" dirty="0" smtClean="0"/>
              <a:t>Ineffective location or size of signs (should be in patients rooms, near NIZs and other common areas such as waiting rooms or hallways)</a:t>
            </a:r>
            <a:endParaRPr lang="en-US" sz="2400" dirty="0" smtClean="0">
              <a:latin typeface="Times"/>
              <a:cs typeface="Times"/>
            </a:endParaRPr>
          </a:p>
          <a:p>
            <a:pPr marL="342900" indent="-342900">
              <a:buFont typeface="Arial"/>
              <a:buChar char="•"/>
            </a:pPr>
            <a:r>
              <a:rPr lang="en-US" sz="2400" dirty="0" smtClean="0"/>
              <a:t>Not remembering to apply safety vest prior to MA</a:t>
            </a:r>
          </a:p>
          <a:p>
            <a:pPr marL="342900" indent="-342900">
              <a:buFont typeface="Arial"/>
              <a:buChar char="•"/>
            </a:pPr>
            <a:r>
              <a:rPr lang="en-US" sz="2400" dirty="0" smtClean="0"/>
              <a:t>Nurses abuse the safety vest when not administering medication, in which the vests would eventually be ignored and lose purpose over time</a:t>
            </a:r>
          </a:p>
          <a:p>
            <a:pPr marL="342900" indent="-342900">
              <a:buFont typeface="Arial"/>
              <a:buChar char="•"/>
            </a:pPr>
            <a:r>
              <a:rPr lang="en-US" sz="2400" dirty="0" smtClean="0"/>
              <a:t>Gap in public knowledge and awareness of the issue</a:t>
            </a:r>
          </a:p>
          <a:p>
            <a:pPr marL="342900" indent="-342900">
              <a:buFont typeface="Arial"/>
              <a:buChar char="•"/>
            </a:pPr>
            <a:r>
              <a:rPr lang="en-US" sz="2400" dirty="0" smtClean="0"/>
              <a:t>Physicians or other health care professionals who are low on time or patience and disregard the interventions (i.e. signs and vests)</a:t>
            </a:r>
          </a:p>
          <a:p>
            <a:pPr marL="342900" indent="-342900">
              <a:buFont typeface="Arial"/>
              <a:buChar char="•"/>
            </a:pPr>
            <a:r>
              <a:rPr lang="en-US" sz="2400" dirty="0" smtClean="0"/>
              <a:t>Telephones</a:t>
            </a:r>
          </a:p>
          <a:p>
            <a:pPr marL="342900" indent="-342900">
              <a:buFont typeface="Arial"/>
              <a:buChar char="•"/>
            </a:pPr>
            <a:r>
              <a:rPr lang="en-US" sz="2400" dirty="0" smtClean="0"/>
              <a:t>Lack of retention of nurses, less to train new graduates</a:t>
            </a:r>
          </a:p>
          <a:p>
            <a:pPr marL="342900" indent="-342900">
              <a:buFont typeface="Arial"/>
              <a:buChar char="•"/>
            </a:pPr>
            <a:r>
              <a:rPr lang="en-US" sz="2400" dirty="0" smtClean="0"/>
              <a:t>Nature of medication administration, standing still, appears free</a:t>
            </a:r>
          </a:p>
          <a:p>
            <a:pPr marL="342900" indent="-342900">
              <a:buFont typeface="Arial"/>
              <a:buChar char="•"/>
            </a:pPr>
            <a:r>
              <a:rPr lang="en-US" sz="2400" dirty="0" smtClean="0"/>
              <a:t>Lack of communication between interdisciplinary health care team</a:t>
            </a:r>
          </a:p>
          <a:p>
            <a:r>
              <a:rPr lang="en-US" sz="2400" b="1" dirty="0" smtClean="0"/>
              <a:t>Addressing Possible Resistance to Change</a:t>
            </a:r>
          </a:p>
          <a:p>
            <a:pPr marL="342900" indent="-342900">
              <a:buFont typeface="Arial"/>
              <a:buChar char="•"/>
            </a:pPr>
            <a:r>
              <a:rPr lang="en-US" sz="2400" dirty="0" smtClean="0"/>
              <a:t>Remind nursing staff that the use of resources in the plan such as safety vest will be monitored by administration </a:t>
            </a:r>
          </a:p>
          <a:p>
            <a:pPr marL="342900" indent="-342900">
              <a:buFont typeface="Arial"/>
              <a:buChar char="•"/>
            </a:pPr>
            <a:r>
              <a:rPr lang="en-US" sz="2400" dirty="0" smtClean="0"/>
              <a:t>Follow protocol for violators</a:t>
            </a:r>
          </a:p>
          <a:p>
            <a:pPr marL="342900" indent="-342900">
              <a:buFont typeface="Arial"/>
              <a:buChar char="•"/>
            </a:pPr>
            <a:r>
              <a:rPr lang="en-US" sz="2400" dirty="0" smtClean="0"/>
              <a:t>Encourage those most likely to be resistant to change with incentives such as more time to care for patient loads and greater protection of RN licensures </a:t>
            </a:r>
          </a:p>
          <a:p>
            <a:pPr marL="342900" indent="-342900">
              <a:buFont typeface="Arial"/>
              <a:buChar char="•"/>
            </a:pPr>
            <a:r>
              <a:rPr lang="en-US" sz="2400" dirty="0" smtClean="0"/>
              <a:t>Ensuring that change is inexpensive, and will also save money for institutions</a:t>
            </a:r>
          </a:p>
        </p:txBody>
      </p:sp>
      <p:sp>
        <p:nvSpPr>
          <p:cNvPr id="8" name="Text Placeholder 7"/>
          <p:cNvSpPr>
            <a:spLocks noGrp="1"/>
          </p:cNvSpPr>
          <p:nvPr>
            <p:ph type="body" sz="quarter" idx="24"/>
          </p:nvPr>
        </p:nvSpPr>
        <p:spPr>
          <a:xfrm>
            <a:off x="22377404" y="6009774"/>
            <a:ext cx="10058400" cy="754045"/>
          </a:xfrm>
        </p:spPr>
        <p:txBody>
          <a:bodyPr/>
          <a:lstStyle/>
          <a:p>
            <a:r>
              <a:rPr lang="en-US" dirty="0" smtClean="0"/>
              <a:t>LIPPITTS SEVEN PHASES OF CHANGE THEORY</a:t>
            </a:r>
          </a:p>
        </p:txBody>
      </p:sp>
      <p:sp>
        <p:nvSpPr>
          <p:cNvPr id="9" name="Text Placeholder 8"/>
          <p:cNvSpPr>
            <a:spLocks noGrp="1"/>
          </p:cNvSpPr>
          <p:nvPr>
            <p:ph type="body" sz="quarter" idx="25"/>
          </p:nvPr>
        </p:nvSpPr>
        <p:spPr>
          <a:xfrm>
            <a:off x="33452892" y="6004207"/>
            <a:ext cx="10047018" cy="754045"/>
          </a:xfrm>
        </p:spPr>
        <p:txBody>
          <a:bodyPr/>
          <a:lstStyle/>
          <a:p>
            <a:r>
              <a:rPr lang="en-US" dirty="0" smtClean="0"/>
              <a:t>Spread The Word/Facts/Disseminate information</a:t>
            </a:r>
            <a:endParaRPr lang="en-US" dirty="0"/>
          </a:p>
        </p:txBody>
      </p:sp>
      <p:sp>
        <p:nvSpPr>
          <p:cNvPr id="10" name="Text Placeholder 9"/>
          <p:cNvSpPr>
            <a:spLocks noGrp="1"/>
          </p:cNvSpPr>
          <p:nvPr>
            <p:ph type="body" sz="quarter" idx="26"/>
          </p:nvPr>
        </p:nvSpPr>
        <p:spPr>
          <a:xfrm>
            <a:off x="33358541" y="7209472"/>
            <a:ext cx="10047018" cy="3822563"/>
          </a:xfrm>
        </p:spPr>
        <p:txBody>
          <a:bodyPr/>
          <a:lstStyle/>
          <a:p>
            <a:pPr marL="457200" indent="-457200">
              <a:buFont typeface="Arial"/>
              <a:buChar char="•"/>
            </a:pPr>
            <a:r>
              <a:rPr lang="en-US" sz="2800" dirty="0" smtClean="0"/>
              <a:t>Mandatory staff education sessions: for all hospital personnel and health care professionals</a:t>
            </a:r>
          </a:p>
          <a:p>
            <a:pPr marL="457200" indent="-457200">
              <a:buFont typeface="Arial"/>
              <a:buChar char="•"/>
            </a:pPr>
            <a:r>
              <a:rPr lang="en-US" sz="2800" dirty="0" smtClean="0"/>
              <a:t>Pamphlets for patients and visitors</a:t>
            </a:r>
          </a:p>
          <a:p>
            <a:pPr marL="457200" indent="-457200">
              <a:buFont typeface="Arial"/>
              <a:buChar char="•"/>
            </a:pPr>
            <a:r>
              <a:rPr lang="en-US" sz="2800" dirty="0" smtClean="0"/>
              <a:t>Community informational sessions</a:t>
            </a:r>
          </a:p>
          <a:p>
            <a:pPr marL="457200" indent="-457200">
              <a:buFont typeface="Arial"/>
              <a:buChar char="•"/>
            </a:pPr>
            <a:r>
              <a:rPr lang="en-US" sz="2800" dirty="0" smtClean="0"/>
              <a:t>Conduct organized and methodological studies throughout </a:t>
            </a:r>
          </a:p>
          <a:p>
            <a:pPr marL="457200" indent="-457200">
              <a:buFont typeface="Arial"/>
              <a:buChar char="•"/>
            </a:pPr>
            <a:r>
              <a:rPr lang="en-US" sz="2800" dirty="0" smtClean="0"/>
              <a:t>More published literature review across U.S. patient populations and health care settings</a:t>
            </a:r>
            <a:endParaRPr lang="en-US" sz="2800" dirty="0"/>
          </a:p>
        </p:txBody>
      </p:sp>
      <p:sp>
        <p:nvSpPr>
          <p:cNvPr id="11" name="Text Placeholder 10"/>
          <p:cNvSpPr>
            <a:spLocks noGrp="1"/>
          </p:cNvSpPr>
          <p:nvPr>
            <p:ph type="body" sz="quarter" idx="27"/>
          </p:nvPr>
        </p:nvSpPr>
        <p:spPr>
          <a:xfrm>
            <a:off x="33358541" y="12347263"/>
            <a:ext cx="10047018" cy="754045"/>
          </a:xfrm>
        </p:spPr>
        <p:txBody>
          <a:bodyPr/>
          <a:lstStyle/>
          <a:p>
            <a:r>
              <a:rPr lang="en-US" dirty="0" smtClean="0"/>
              <a:t>Conclusion/Moving Forward/Summarization </a:t>
            </a:r>
            <a:endParaRPr lang="en-US" dirty="0"/>
          </a:p>
        </p:txBody>
      </p:sp>
      <p:sp>
        <p:nvSpPr>
          <p:cNvPr id="12" name="Text Placeholder 11"/>
          <p:cNvSpPr>
            <a:spLocks noGrp="1"/>
          </p:cNvSpPr>
          <p:nvPr>
            <p:ph type="body" sz="quarter" idx="28"/>
          </p:nvPr>
        </p:nvSpPr>
        <p:spPr>
          <a:xfrm>
            <a:off x="33358541" y="13762671"/>
            <a:ext cx="10052050" cy="2846911"/>
          </a:xfrm>
        </p:spPr>
        <p:txBody>
          <a:bodyPr/>
          <a:lstStyle/>
          <a:p>
            <a:pPr marL="342900" indent="-342900">
              <a:buFont typeface="Arial"/>
              <a:buChar char="•"/>
            </a:pPr>
            <a:r>
              <a:rPr lang="en-US" dirty="0" smtClean="0"/>
              <a:t>Conditioning: overtime people would automatically understand the severity of interrupting nurses during medication administration and be able to more clearly recognize that a nurse is passing medications</a:t>
            </a:r>
          </a:p>
          <a:p>
            <a:pPr marL="342900" indent="-342900">
              <a:buFont typeface="Arial"/>
              <a:buChar char="•"/>
            </a:pPr>
            <a:r>
              <a:rPr lang="en-US" dirty="0" smtClean="0"/>
              <a:t>Remain understanding that not everyone will be as motivated to follow through with change, provide constant positive re-assurance and motivation for all staff as the project manager</a:t>
            </a:r>
            <a:endParaRPr lang="en-US" dirty="0"/>
          </a:p>
        </p:txBody>
      </p:sp>
      <p:sp>
        <p:nvSpPr>
          <p:cNvPr id="13" name="Text Placeholder 12"/>
          <p:cNvSpPr>
            <a:spLocks noGrp="1"/>
          </p:cNvSpPr>
          <p:nvPr>
            <p:ph type="body" sz="quarter" idx="29"/>
          </p:nvPr>
        </p:nvSpPr>
        <p:spPr>
          <a:xfrm>
            <a:off x="33358541" y="22938138"/>
            <a:ext cx="10047018" cy="754045"/>
          </a:xfrm>
        </p:spPr>
        <p:txBody>
          <a:bodyPr/>
          <a:lstStyle/>
          <a:p>
            <a:r>
              <a:rPr lang="en-US" dirty="0" smtClean="0"/>
              <a:t>References</a:t>
            </a:r>
            <a:endParaRPr lang="en-US" dirty="0"/>
          </a:p>
        </p:txBody>
      </p:sp>
      <p:sp>
        <p:nvSpPr>
          <p:cNvPr id="14" name="Text Placeholder 13"/>
          <p:cNvSpPr>
            <a:spLocks noGrp="1"/>
          </p:cNvSpPr>
          <p:nvPr>
            <p:ph type="body" sz="quarter" idx="30"/>
          </p:nvPr>
        </p:nvSpPr>
        <p:spPr>
          <a:xfrm>
            <a:off x="33358541" y="23701325"/>
            <a:ext cx="10052050" cy="8156057"/>
          </a:xfrm>
        </p:spPr>
        <p:txBody>
          <a:bodyPr/>
          <a:lstStyle/>
          <a:p>
            <a:r>
              <a:rPr lang="en-US" dirty="0" err="1"/>
              <a:t>Feleke</a:t>
            </a:r>
            <a:r>
              <a:rPr lang="en-US" dirty="0"/>
              <a:t>, S. A., </a:t>
            </a:r>
            <a:r>
              <a:rPr lang="en-US" dirty="0" err="1"/>
              <a:t>Mulatu</a:t>
            </a:r>
            <a:r>
              <a:rPr lang="en-US" dirty="0"/>
              <a:t>, M. A., &amp; </a:t>
            </a:r>
            <a:r>
              <a:rPr lang="en-US" dirty="0" err="1"/>
              <a:t>Yesmaw</a:t>
            </a:r>
            <a:r>
              <a:rPr lang="en-US" dirty="0"/>
              <a:t>, Y. S. (2015). Medication </a:t>
            </a:r>
            <a:r>
              <a:rPr lang="en-US" dirty="0" smtClean="0"/>
              <a:t> </a:t>
            </a:r>
          </a:p>
          <a:p>
            <a:r>
              <a:rPr lang="en-US" dirty="0"/>
              <a:t> </a:t>
            </a:r>
            <a:r>
              <a:rPr lang="en-US" dirty="0" smtClean="0"/>
              <a:t>         administration </a:t>
            </a:r>
            <a:r>
              <a:rPr lang="en-US" dirty="0"/>
              <a:t>error: magnitude and associated factors among nurses </a:t>
            </a:r>
            <a:endParaRPr lang="en-US" dirty="0" smtClean="0"/>
          </a:p>
          <a:p>
            <a:r>
              <a:rPr lang="en-US" dirty="0"/>
              <a:t> </a:t>
            </a:r>
            <a:r>
              <a:rPr lang="en-US" dirty="0" smtClean="0"/>
              <a:t>         in </a:t>
            </a:r>
            <a:r>
              <a:rPr lang="en-US" dirty="0"/>
              <a:t>Ethiopia. </a:t>
            </a:r>
            <a:r>
              <a:rPr lang="en-US" i="1" dirty="0"/>
              <a:t>BMC Nursing</a:t>
            </a:r>
            <a:r>
              <a:rPr lang="en-US" dirty="0"/>
              <a:t>, </a:t>
            </a:r>
            <a:r>
              <a:rPr lang="en-US" i="1" dirty="0"/>
              <a:t>14</a:t>
            </a:r>
            <a:r>
              <a:rPr lang="en-US" dirty="0"/>
              <a:t>1-8. doi:10.1186/s12912-015-0099-1</a:t>
            </a:r>
          </a:p>
          <a:p>
            <a:r>
              <a:rPr lang="en-US" dirty="0" err="1"/>
              <a:t>Mcauley</a:t>
            </a:r>
            <a:r>
              <a:rPr lang="en-US" dirty="0"/>
              <a:t>, L., </a:t>
            </a:r>
            <a:r>
              <a:rPr lang="en-US" dirty="0" err="1"/>
              <a:t>Schlaug</a:t>
            </a:r>
            <a:r>
              <a:rPr lang="en-US" dirty="0"/>
              <a:t>, A., &amp; </a:t>
            </a:r>
            <a:r>
              <a:rPr lang="en-US" dirty="0" err="1"/>
              <a:t>Ackemann</a:t>
            </a:r>
            <a:r>
              <a:rPr lang="en-US" dirty="0"/>
              <a:t>, E. (2017). Tuning Out the </a:t>
            </a:r>
            <a:endParaRPr lang="en-US" dirty="0" smtClean="0"/>
          </a:p>
          <a:p>
            <a:r>
              <a:rPr lang="en-US" dirty="0"/>
              <a:t> </a:t>
            </a:r>
            <a:r>
              <a:rPr lang="en-US" dirty="0" smtClean="0"/>
              <a:t>         Distractions</a:t>
            </a:r>
            <a:r>
              <a:rPr lang="en-US" dirty="0"/>
              <a:t>. </a:t>
            </a:r>
            <a:r>
              <a:rPr lang="en-US" i="1" dirty="0"/>
              <a:t>Kentucky Nurse</a:t>
            </a:r>
            <a:r>
              <a:rPr lang="en-US" dirty="0"/>
              <a:t>, </a:t>
            </a:r>
            <a:r>
              <a:rPr lang="en-US" i="1" dirty="0"/>
              <a:t>65</a:t>
            </a:r>
            <a:r>
              <a:rPr lang="en-US" dirty="0"/>
              <a:t>(4), 7.</a:t>
            </a:r>
          </a:p>
          <a:p>
            <a:r>
              <a:rPr lang="en-US" dirty="0" smtClean="0"/>
              <a:t>Mitchell</a:t>
            </a:r>
            <a:r>
              <a:rPr lang="en-US" dirty="0"/>
              <a:t>, G. (2013, February 4). Selecting The Best Theory To Implement </a:t>
            </a:r>
            <a:endParaRPr lang="en-US" dirty="0" smtClean="0"/>
          </a:p>
          <a:p>
            <a:r>
              <a:rPr lang="en-US" dirty="0"/>
              <a:t> </a:t>
            </a:r>
            <a:r>
              <a:rPr lang="en-US" dirty="0" smtClean="0"/>
              <a:t>         Planned </a:t>
            </a:r>
            <a:r>
              <a:rPr lang="en-US" dirty="0"/>
              <a:t>Change. Retrieved March 30, 2018</a:t>
            </a:r>
            <a:r>
              <a:rPr lang="en-US" dirty="0" smtClean="0"/>
              <a:t>.</a:t>
            </a:r>
          </a:p>
          <a:p>
            <a:r>
              <a:rPr lang="en-US" dirty="0" err="1"/>
              <a:t>Pape</a:t>
            </a:r>
            <a:r>
              <a:rPr lang="en-US" dirty="0"/>
              <a:t>, T., Guerra, D., </a:t>
            </a:r>
            <a:r>
              <a:rPr lang="en-US" dirty="0" err="1"/>
              <a:t>Muzquiz</a:t>
            </a:r>
            <a:r>
              <a:rPr lang="en-US" dirty="0"/>
              <a:t>, M., Bryant, J., Ingram, M., </a:t>
            </a:r>
            <a:r>
              <a:rPr lang="en-US" dirty="0" err="1"/>
              <a:t>Schranner</a:t>
            </a:r>
            <a:r>
              <a:rPr lang="en-US" dirty="0"/>
              <a:t>, B., </a:t>
            </a:r>
            <a:endParaRPr lang="en-US" dirty="0" smtClean="0"/>
          </a:p>
          <a:p>
            <a:r>
              <a:rPr lang="en-US" dirty="0"/>
              <a:t> </a:t>
            </a:r>
            <a:r>
              <a:rPr lang="en-US" dirty="0" smtClean="0"/>
              <a:t>          &amp; </a:t>
            </a:r>
            <a:r>
              <a:rPr lang="en-US" dirty="0"/>
              <a:t>... Welker, J. (2005). Innovative approaches to reducing nurses' </a:t>
            </a:r>
            <a:endParaRPr lang="en-US" dirty="0" smtClean="0"/>
          </a:p>
          <a:p>
            <a:r>
              <a:rPr lang="en-US" dirty="0"/>
              <a:t> </a:t>
            </a:r>
            <a:r>
              <a:rPr lang="en-US" dirty="0" smtClean="0"/>
              <a:t>          distractions </a:t>
            </a:r>
            <a:r>
              <a:rPr lang="en-US" dirty="0"/>
              <a:t>during medication administration. </a:t>
            </a:r>
            <a:r>
              <a:rPr lang="en-US" i="1" dirty="0"/>
              <a:t>Journal Of </a:t>
            </a:r>
            <a:endParaRPr lang="en-US" i="1" dirty="0" smtClean="0"/>
          </a:p>
          <a:p>
            <a:r>
              <a:rPr lang="en-US" i="1" dirty="0"/>
              <a:t> </a:t>
            </a:r>
            <a:r>
              <a:rPr lang="en-US" i="1" dirty="0" smtClean="0"/>
              <a:t>         Continuing </a:t>
            </a:r>
            <a:r>
              <a:rPr lang="en-US" i="1" dirty="0"/>
              <a:t>Education In Nursing</a:t>
            </a:r>
            <a:r>
              <a:rPr lang="en-US" dirty="0"/>
              <a:t>, </a:t>
            </a:r>
            <a:r>
              <a:rPr lang="en-US" i="1" dirty="0"/>
              <a:t>36</a:t>
            </a:r>
            <a:r>
              <a:rPr lang="en-US" dirty="0"/>
              <a:t>(3), 108-142</a:t>
            </a:r>
            <a:r>
              <a:rPr lang="en-US" dirty="0" smtClean="0"/>
              <a:t>.</a:t>
            </a:r>
          </a:p>
          <a:p>
            <a:r>
              <a:rPr lang="en-US" dirty="0"/>
              <a:t>Tompkins McMahon, J. (2017). Improving Medication Administration </a:t>
            </a:r>
            <a:endParaRPr lang="en-US" dirty="0" smtClean="0"/>
          </a:p>
          <a:p>
            <a:r>
              <a:rPr lang="en-US" dirty="0"/>
              <a:t> </a:t>
            </a:r>
            <a:r>
              <a:rPr lang="en-US" dirty="0" smtClean="0"/>
              <a:t>         Safety </a:t>
            </a:r>
            <a:r>
              <a:rPr lang="en-US" dirty="0"/>
              <a:t>in the Clinical Environment. </a:t>
            </a:r>
            <a:r>
              <a:rPr lang="en-US" i="1" dirty="0"/>
              <a:t>MEDSURG Nursing</a:t>
            </a:r>
            <a:r>
              <a:rPr lang="en-US" dirty="0"/>
              <a:t>, </a:t>
            </a:r>
            <a:r>
              <a:rPr lang="en-US" i="1" dirty="0"/>
              <a:t>26</a:t>
            </a:r>
            <a:r>
              <a:rPr lang="en-US" dirty="0"/>
              <a:t>(6), </a:t>
            </a:r>
            <a:endParaRPr lang="en-US" dirty="0" smtClean="0"/>
          </a:p>
          <a:p>
            <a:r>
              <a:rPr lang="en-US" dirty="0"/>
              <a:t> </a:t>
            </a:r>
            <a:r>
              <a:rPr lang="en-US" dirty="0" smtClean="0"/>
              <a:t>         374</a:t>
            </a:r>
            <a:r>
              <a:rPr lang="en-US" dirty="0"/>
              <a:t>-409.</a:t>
            </a:r>
          </a:p>
          <a:p>
            <a:r>
              <a:rPr lang="en-US" dirty="0" err="1" smtClean="0"/>
              <a:t>Wolak</a:t>
            </a:r>
            <a:r>
              <a:rPr lang="en-US" dirty="0"/>
              <a:t>, E. (2017). A Novel Approach to Reducing RN Distraction During </a:t>
            </a:r>
            <a:endParaRPr lang="en-US" dirty="0" smtClean="0"/>
          </a:p>
          <a:p>
            <a:r>
              <a:rPr lang="en-US" dirty="0"/>
              <a:t> </a:t>
            </a:r>
            <a:r>
              <a:rPr lang="en-US" dirty="0" smtClean="0"/>
              <a:t>         Medication </a:t>
            </a:r>
            <a:r>
              <a:rPr lang="en-US" dirty="0"/>
              <a:t>Access. </a:t>
            </a:r>
            <a:r>
              <a:rPr lang="en-US" i="1" dirty="0"/>
              <a:t>MEDSURG Nursing</a:t>
            </a:r>
            <a:r>
              <a:rPr lang="en-US" dirty="0"/>
              <a:t>, </a:t>
            </a:r>
            <a:r>
              <a:rPr lang="en-US" i="1" dirty="0"/>
              <a:t>26</a:t>
            </a:r>
            <a:r>
              <a:rPr lang="en-US" dirty="0"/>
              <a:t>(2), 93-98.</a:t>
            </a:r>
          </a:p>
          <a:p>
            <a:endParaRPr lang="en-US" dirty="0"/>
          </a:p>
        </p:txBody>
      </p:sp>
      <p:sp>
        <p:nvSpPr>
          <p:cNvPr id="15" name="Text Placeholder 14"/>
          <p:cNvSpPr>
            <a:spLocks noGrp="1"/>
          </p:cNvSpPr>
          <p:nvPr>
            <p:ph type="body" sz="quarter" idx="96"/>
          </p:nvPr>
        </p:nvSpPr>
        <p:spPr>
          <a:xfrm>
            <a:off x="485074" y="21659588"/>
            <a:ext cx="10056813" cy="11147642"/>
          </a:xfrm>
        </p:spPr>
        <p:txBody>
          <a:bodyPr/>
          <a:lstStyle/>
          <a:p>
            <a:pPr marL="457200" indent="-457200">
              <a:buFont typeface="Arial"/>
              <a:buChar char="•"/>
            </a:pPr>
            <a:r>
              <a:rPr lang="en-US" sz="2800" dirty="0" smtClean="0"/>
              <a:t>2017 Study on Medical Surgical Floor: implemented use of safety vests and informational signs</a:t>
            </a:r>
          </a:p>
          <a:p>
            <a:pPr marL="1943025" lvl="1" indent="-457200">
              <a:buFont typeface="Arial"/>
              <a:buChar char="•"/>
            </a:pPr>
            <a:r>
              <a:rPr lang="en-US" sz="2800" dirty="0" smtClean="0"/>
              <a:t>Noticed a 88% drop in MEAs due to the safety vests alone</a:t>
            </a:r>
          </a:p>
          <a:p>
            <a:pPr marL="1943025" lvl="1" indent="-457200">
              <a:buFont typeface="Arial"/>
              <a:buChar char="•"/>
            </a:pPr>
            <a:r>
              <a:rPr lang="en-US" sz="2800" dirty="0" smtClean="0"/>
              <a:t>82% of RNs reported success within signs that read “Do Not Disturb The Nurse During Medication Administration”, signs remained after change period</a:t>
            </a:r>
          </a:p>
          <a:p>
            <a:pPr marL="457200" indent="-457200">
              <a:buFont typeface="Arial"/>
              <a:buChar char="•"/>
            </a:pPr>
            <a:r>
              <a:rPr lang="en-US" sz="2800" dirty="0" smtClean="0"/>
              <a:t>2017 Study in Kentucky: intervened also with noise reducing headset</a:t>
            </a:r>
          </a:p>
          <a:p>
            <a:pPr marL="1943025" lvl="1" indent="-457200">
              <a:buFont typeface="Arial"/>
              <a:buChar char="•"/>
            </a:pPr>
            <a:r>
              <a:rPr lang="en-US" sz="2800" dirty="0" smtClean="0"/>
              <a:t>Most nurses reported that they don’t feel distracted while passing medications</a:t>
            </a:r>
          </a:p>
          <a:p>
            <a:pPr marL="1943025" lvl="1" indent="-457200">
              <a:buFont typeface="Arial"/>
              <a:buChar char="•"/>
            </a:pPr>
            <a:r>
              <a:rPr lang="en-US" sz="2800" dirty="0" smtClean="0"/>
              <a:t>Observational study observed 149 instances of some sort of distraction or potential for during a 2 month period</a:t>
            </a:r>
          </a:p>
          <a:p>
            <a:pPr marL="1943025" lvl="1" indent="-457200">
              <a:buFont typeface="Arial"/>
              <a:buChar char="•"/>
            </a:pPr>
            <a:r>
              <a:rPr lang="en-US" sz="2800" dirty="0" smtClean="0"/>
              <a:t>Nurses were less visibly distracted</a:t>
            </a:r>
          </a:p>
          <a:p>
            <a:pPr marL="1943025" lvl="1" indent="-457200">
              <a:buFont typeface="Arial"/>
              <a:buChar char="•"/>
            </a:pPr>
            <a:r>
              <a:rPr lang="en-US" sz="2800" dirty="0" smtClean="0"/>
              <a:t>Outline 4 different types of distraction: potential distraction, intentional potential distraction, unintentional potential distraction, and visibly distracted</a:t>
            </a:r>
          </a:p>
          <a:p>
            <a:pPr marL="1943025" lvl="1" indent="-457200">
              <a:buFont typeface="Arial"/>
              <a:buChar char="•"/>
            </a:pPr>
            <a:r>
              <a:rPr lang="en-US" sz="2800" dirty="0" smtClean="0"/>
              <a:t>Intentional distractions reduced from 39% to 21% following changes on the unit</a:t>
            </a:r>
          </a:p>
          <a:p>
            <a:pPr marL="457200" indent="-457200">
              <a:buFont typeface="Arial"/>
              <a:buChar char="•"/>
            </a:pPr>
            <a:endParaRPr lang="en-US" sz="2800" dirty="0"/>
          </a:p>
        </p:txBody>
      </p:sp>
      <p:sp>
        <p:nvSpPr>
          <p:cNvPr id="16" name="Text Placeholder 15"/>
          <p:cNvSpPr>
            <a:spLocks noGrp="1"/>
          </p:cNvSpPr>
          <p:nvPr>
            <p:ph type="body" sz="quarter" idx="150"/>
          </p:nvPr>
        </p:nvSpPr>
        <p:spPr/>
        <p:txBody>
          <a:bodyPr/>
          <a:lstStyle/>
          <a:p>
            <a:r>
              <a:rPr lang="en-US" dirty="0" smtClean="0"/>
              <a:t>Allison Slocum</a:t>
            </a:r>
            <a:endParaRPr lang="en-US" dirty="0"/>
          </a:p>
        </p:txBody>
      </p:sp>
      <p:sp>
        <p:nvSpPr>
          <p:cNvPr id="17" name="Text Placeholder 16"/>
          <p:cNvSpPr>
            <a:spLocks noGrp="1"/>
          </p:cNvSpPr>
          <p:nvPr>
            <p:ph type="body" sz="quarter" idx="151"/>
          </p:nvPr>
        </p:nvSpPr>
        <p:spPr/>
        <p:txBody>
          <a:bodyPr>
            <a:normAutofit fontScale="92500" lnSpcReduction="10000"/>
          </a:bodyPr>
          <a:lstStyle/>
          <a:p>
            <a:r>
              <a:rPr lang="en-US" dirty="0" smtClean="0"/>
              <a:t>MWH Oncology and Hospice Unit</a:t>
            </a:r>
            <a:endParaRPr lang="en-US" dirty="0"/>
          </a:p>
        </p:txBody>
      </p:sp>
      <p:sp>
        <p:nvSpPr>
          <p:cNvPr id="18" name="Text Placeholder 17"/>
          <p:cNvSpPr>
            <a:spLocks noGrp="1"/>
          </p:cNvSpPr>
          <p:nvPr>
            <p:ph type="body" sz="quarter" idx="153"/>
          </p:nvPr>
        </p:nvSpPr>
        <p:spPr/>
        <p:txBody>
          <a:bodyPr>
            <a:normAutofit fontScale="92500" lnSpcReduction="10000"/>
          </a:bodyPr>
          <a:lstStyle/>
          <a:p>
            <a:r>
              <a:rPr lang="en-US" dirty="0" smtClean="0"/>
              <a:t>Reducing Distracted Medication Errors</a:t>
            </a:r>
            <a:endParaRPr lang="en-US" dirty="0"/>
          </a:p>
        </p:txBody>
      </p:sp>
      <p:pic>
        <p:nvPicPr>
          <p:cNvPr id="20" name="Picture 19"/>
          <p:cNvPicPr>
            <a:picLocks noChangeAspect="1"/>
          </p:cNvPicPr>
          <p:nvPr/>
        </p:nvPicPr>
        <p:blipFill>
          <a:blip r:embed="rId2"/>
          <a:stretch>
            <a:fillRect/>
          </a:stretch>
        </p:blipFill>
        <p:spPr>
          <a:xfrm>
            <a:off x="-1" y="0"/>
            <a:ext cx="4770609" cy="4770609"/>
          </a:xfrm>
          <a:prstGeom prst="rect">
            <a:avLst/>
          </a:prstGeom>
        </p:spPr>
      </p:pic>
      <p:pic>
        <p:nvPicPr>
          <p:cNvPr id="21" name="Picture 20"/>
          <p:cNvPicPr>
            <a:picLocks noChangeAspect="1"/>
          </p:cNvPicPr>
          <p:nvPr/>
        </p:nvPicPr>
        <p:blipFill>
          <a:blip r:embed="rId3"/>
          <a:stretch>
            <a:fillRect/>
          </a:stretch>
        </p:blipFill>
        <p:spPr>
          <a:xfrm>
            <a:off x="36622089" y="0"/>
            <a:ext cx="7269111" cy="4837263"/>
          </a:xfrm>
          <a:prstGeom prst="rect">
            <a:avLst/>
          </a:prstGeom>
        </p:spPr>
      </p:pic>
      <p:pic>
        <p:nvPicPr>
          <p:cNvPr id="23" name="Picture 22"/>
          <p:cNvPicPr>
            <a:picLocks noChangeAspect="1"/>
          </p:cNvPicPr>
          <p:nvPr/>
        </p:nvPicPr>
        <p:blipFill>
          <a:blip r:embed="rId4"/>
          <a:stretch>
            <a:fillRect/>
          </a:stretch>
        </p:blipFill>
        <p:spPr>
          <a:xfrm>
            <a:off x="12249006" y="28357714"/>
            <a:ext cx="2681999" cy="273551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24" name="Picture 23"/>
          <p:cNvPicPr>
            <a:picLocks noChangeAspect="1"/>
          </p:cNvPicPr>
          <p:nvPr/>
        </p:nvPicPr>
        <p:blipFill>
          <a:blip r:embed="rId5"/>
          <a:stretch>
            <a:fillRect/>
          </a:stretch>
        </p:blipFill>
        <p:spPr>
          <a:xfrm>
            <a:off x="2512601" y="15409072"/>
            <a:ext cx="6377521" cy="502548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25" name="Picture 24"/>
          <p:cNvPicPr>
            <a:picLocks noChangeAspect="1"/>
          </p:cNvPicPr>
          <p:nvPr/>
        </p:nvPicPr>
        <p:blipFill>
          <a:blip r:embed="rId6"/>
          <a:stretch>
            <a:fillRect/>
          </a:stretch>
        </p:blipFill>
        <p:spPr>
          <a:xfrm>
            <a:off x="17587937" y="28977436"/>
            <a:ext cx="3365500" cy="2413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graphicFrame>
        <p:nvGraphicFramePr>
          <p:cNvPr id="26" name="Table 25"/>
          <p:cNvGraphicFramePr>
            <a:graphicFrameLocks noGrp="1"/>
          </p:cNvGraphicFramePr>
          <p:nvPr>
            <p:extLst>
              <p:ext uri="{D42A27DB-BD31-4B8C-83A1-F6EECF244321}">
                <p14:modId xmlns:p14="http://schemas.microsoft.com/office/powerpoint/2010/main" val="2295207156"/>
              </p:ext>
            </p:extLst>
          </p:nvPr>
        </p:nvGraphicFramePr>
        <p:xfrm>
          <a:off x="22625744" y="11703641"/>
          <a:ext cx="9245615" cy="10482050"/>
        </p:xfrm>
        <a:graphic>
          <a:graphicData uri="http://schemas.openxmlformats.org/drawingml/2006/table">
            <a:tbl>
              <a:tblPr firstRow="1" bandRow="1">
                <a:tableStyleId>{5C22544A-7EE6-4342-B048-85BDC9FD1C3A}</a:tableStyleId>
              </a:tblPr>
              <a:tblGrid>
                <a:gridCol w="3602201"/>
                <a:gridCol w="5643414"/>
              </a:tblGrid>
              <a:tr h="422500">
                <a:tc>
                  <a:txBody>
                    <a:bodyPr/>
                    <a:lstStyle/>
                    <a:p>
                      <a:r>
                        <a:rPr lang="en-US" sz="1800" dirty="0" smtClean="0"/>
                        <a:t>PHASE</a:t>
                      </a:r>
                    </a:p>
                  </a:txBody>
                  <a:tcPr/>
                </a:tc>
                <a:tc>
                  <a:txBody>
                    <a:bodyPr/>
                    <a:lstStyle/>
                    <a:p>
                      <a:endParaRPr lang="en-US" sz="1800" dirty="0"/>
                    </a:p>
                  </a:txBody>
                  <a:tcPr/>
                </a:tc>
              </a:tr>
              <a:tr h="1056251">
                <a:tc>
                  <a:txBody>
                    <a:bodyPr/>
                    <a:lstStyle/>
                    <a:p>
                      <a:r>
                        <a:rPr lang="en-US" sz="1800" dirty="0" smtClean="0"/>
                        <a:t>1: DIAGNOSE THE PROBLEM</a:t>
                      </a:r>
                      <a:endParaRPr lang="en-US" sz="1800" dirty="0"/>
                    </a:p>
                  </a:txBody>
                  <a:tcPr/>
                </a:tc>
                <a:tc>
                  <a:txBody>
                    <a:bodyPr/>
                    <a:lstStyle/>
                    <a:p>
                      <a:r>
                        <a:rPr lang="en-US" sz="1800" dirty="0" smtClean="0"/>
                        <a:t>Recognize</a:t>
                      </a:r>
                      <a:r>
                        <a:rPr lang="en-US" sz="1800" baseline="0" dirty="0" smtClean="0"/>
                        <a:t> i</a:t>
                      </a:r>
                      <a:r>
                        <a:rPr lang="en-US" sz="1800" dirty="0" smtClean="0"/>
                        <a:t>ncidences</a:t>
                      </a:r>
                      <a:r>
                        <a:rPr lang="en-US" sz="1800" baseline="0" dirty="0" smtClean="0"/>
                        <a:t> of MAEs related to environmental distractions and distribute plan to staff.</a:t>
                      </a:r>
                      <a:endParaRPr lang="en-US" sz="1800" dirty="0"/>
                    </a:p>
                  </a:txBody>
                  <a:tcPr/>
                </a:tc>
              </a:tr>
              <a:tr h="2006877">
                <a:tc>
                  <a:txBody>
                    <a:bodyPr/>
                    <a:lstStyle/>
                    <a:p>
                      <a:r>
                        <a:rPr lang="en-US" sz="1800" dirty="0" smtClean="0"/>
                        <a:t>2: ASSESS</a:t>
                      </a:r>
                      <a:r>
                        <a:rPr lang="en-US" sz="1800" baseline="0" dirty="0" smtClean="0"/>
                        <a:t> MOTIVATION AND CAPACITY FOR CHANGE</a:t>
                      </a:r>
                      <a:endParaRPr lang="en-US" sz="1800" dirty="0"/>
                    </a:p>
                  </a:txBody>
                  <a:tcPr/>
                </a:tc>
                <a:tc>
                  <a:txBody>
                    <a:bodyPr/>
                    <a:lstStyle/>
                    <a:p>
                      <a:r>
                        <a:rPr lang="en-US" sz="1800" dirty="0" smtClean="0"/>
                        <a:t>Address</a:t>
                      </a:r>
                      <a:r>
                        <a:rPr lang="en-US" sz="1800" baseline="0" dirty="0" smtClean="0"/>
                        <a:t> staff concerns regarding plan, survey current attitudes towards the problem, recognizing that people will be resistant, and enforcing at least an attempts from all individuals for the change. Suggest motivating factors for change such as increased time for patient care. </a:t>
                      </a:r>
                      <a:endParaRPr lang="en-US" sz="1800" dirty="0"/>
                    </a:p>
                  </a:txBody>
                  <a:tcPr/>
                </a:tc>
              </a:tr>
              <a:tr h="1690001">
                <a:tc>
                  <a:txBody>
                    <a:bodyPr/>
                    <a:lstStyle/>
                    <a:p>
                      <a:r>
                        <a:rPr lang="en-US" sz="1800" dirty="0" smtClean="0"/>
                        <a:t>3: ASSESS CHANGE AGENTS</a:t>
                      </a:r>
                      <a:r>
                        <a:rPr lang="en-US" sz="1800" baseline="0" dirty="0" smtClean="0"/>
                        <a:t> MOTIVATION AND RESOURCES</a:t>
                      </a:r>
                      <a:endParaRPr lang="en-US" sz="1800" dirty="0"/>
                    </a:p>
                  </a:txBody>
                  <a:tcPr/>
                </a:tc>
                <a:tc>
                  <a:txBody>
                    <a:bodyPr/>
                    <a:lstStyle/>
                    <a:p>
                      <a:r>
                        <a:rPr lang="en-US" sz="1800" dirty="0" smtClean="0"/>
                        <a:t>Nurse</a:t>
                      </a:r>
                      <a:r>
                        <a:rPr lang="en-US" sz="1800" baseline="0" dirty="0" smtClean="0"/>
                        <a:t> managers, nursing staff, physicians, hospital </a:t>
                      </a:r>
                      <a:r>
                        <a:rPr lang="en-US" sz="1800" baseline="0" dirty="0" err="1" smtClean="0"/>
                        <a:t>personell</a:t>
                      </a:r>
                      <a:r>
                        <a:rPr lang="en-US" sz="1800" baseline="0" dirty="0" smtClean="0"/>
                        <a:t>, and patients and their families are all change agents necessary to promote the greatest change in reducing medication errors from distractions.</a:t>
                      </a:r>
                      <a:endParaRPr lang="en-US" sz="1800" dirty="0"/>
                    </a:p>
                  </a:txBody>
                  <a:tcPr/>
                </a:tc>
              </a:tr>
              <a:tr h="1121647">
                <a:tc>
                  <a:txBody>
                    <a:bodyPr/>
                    <a:lstStyle/>
                    <a:p>
                      <a:r>
                        <a:rPr lang="en-US" sz="1800" dirty="0" smtClean="0"/>
                        <a:t>4: SELECT</a:t>
                      </a:r>
                      <a:r>
                        <a:rPr lang="en-US" sz="1800" baseline="0" dirty="0" smtClean="0"/>
                        <a:t> PROGRESSIVE CHANGE OBJECTIVE</a:t>
                      </a:r>
                      <a:endParaRPr lang="en-US" sz="1800" dirty="0"/>
                    </a:p>
                  </a:txBody>
                  <a:tcPr/>
                </a:tc>
                <a:tc>
                  <a:txBody>
                    <a:bodyPr/>
                    <a:lstStyle/>
                    <a:p>
                      <a:r>
                        <a:rPr lang="en-US" sz="1800" dirty="0" smtClean="0"/>
                        <a:t>Concrete</a:t>
                      </a:r>
                      <a:r>
                        <a:rPr lang="en-US" sz="1800" baseline="0" dirty="0" smtClean="0"/>
                        <a:t> plan an protocol for implementation of signage, medication vests, educational courses, and sound-reducing head sets on the unit. </a:t>
                      </a:r>
                      <a:endParaRPr lang="en-US" sz="1800" dirty="0"/>
                    </a:p>
                  </a:txBody>
                  <a:tcPr/>
                </a:tc>
              </a:tr>
              <a:tr h="1373126">
                <a:tc>
                  <a:txBody>
                    <a:bodyPr/>
                    <a:lstStyle/>
                    <a:p>
                      <a:r>
                        <a:rPr lang="en-US" sz="1800" dirty="0" smtClean="0"/>
                        <a:t>5:</a:t>
                      </a:r>
                      <a:r>
                        <a:rPr lang="en-US" sz="1800" baseline="0" dirty="0" smtClean="0"/>
                        <a:t> CHOOSE APPROPRIATE ROLE OF CHANGE AGENT</a:t>
                      </a:r>
                      <a:endParaRPr lang="en-US" sz="1800" dirty="0"/>
                    </a:p>
                  </a:txBody>
                  <a:tcPr/>
                </a:tc>
                <a:tc>
                  <a:txBody>
                    <a:bodyPr/>
                    <a:lstStyle/>
                    <a:p>
                      <a:r>
                        <a:rPr lang="en-US" sz="1800" dirty="0" smtClean="0"/>
                        <a:t>Management and nursing staff held</a:t>
                      </a:r>
                      <a:r>
                        <a:rPr lang="en-US" sz="1800" baseline="0" dirty="0" smtClean="0"/>
                        <a:t> accountable through necessary observational studies and notifying staff that they are being monitored in regards to their </a:t>
                      </a:r>
                      <a:r>
                        <a:rPr lang="en-US" sz="1800" baseline="0" dirty="0" err="1" smtClean="0"/>
                        <a:t>adherance</a:t>
                      </a:r>
                      <a:r>
                        <a:rPr lang="en-US" sz="1800" baseline="0" dirty="0" smtClean="0"/>
                        <a:t> to procedures.</a:t>
                      </a:r>
                      <a:endParaRPr lang="en-US" sz="1800" dirty="0"/>
                    </a:p>
                  </a:txBody>
                  <a:tcPr/>
                </a:tc>
              </a:tr>
              <a:tr h="1121647">
                <a:tc>
                  <a:txBody>
                    <a:bodyPr/>
                    <a:lstStyle/>
                    <a:p>
                      <a:r>
                        <a:rPr lang="en-US" sz="1800" dirty="0" smtClean="0"/>
                        <a:t>6: MAINTAIN CHANGE</a:t>
                      </a:r>
                      <a:endParaRPr lang="en-US" sz="1800" dirty="0"/>
                    </a:p>
                  </a:txBody>
                  <a:tcPr/>
                </a:tc>
                <a:tc>
                  <a:txBody>
                    <a:bodyPr/>
                    <a:lstStyle/>
                    <a:p>
                      <a:r>
                        <a:rPr lang="en-US" sz="1800" dirty="0" smtClean="0"/>
                        <a:t>Post-interventional</a:t>
                      </a:r>
                      <a:r>
                        <a:rPr lang="en-US" sz="1800" baseline="0" dirty="0" smtClean="0"/>
                        <a:t> surveys, enforcing the use of successful interventions from the change phase, and ongoing observational studies to monitor progress.</a:t>
                      </a:r>
                      <a:endParaRPr lang="en-US" sz="1800" dirty="0"/>
                    </a:p>
                  </a:txBody>
                  <a:tcPr/>
                </a:tc>
              </a:tr>
              <a:tr h="1690001">
                <a:tc>
                  <a:txBody>
                    <a:bodyPr/>
                    <a:lstStyle/>
                    <a:p>
                      <a:r>
                        <a:rPr lang="en-US" sz="1800" dirty="0" smtClean="0"/>
                        <a:t>7: TERMINATE THE HELPING RELATIONSHIP</a:t>
                      </a:r>
                      <a:endParaRPr lang="en-US" sz="1800" dirty="0"/>
                    </a:p>
                  </a:txBody>
                  <a:tcPr/>
                </a:tc>
                <a:tc>
                  <a:txBody>
                    <a:bodyPr/>
                    <a:lstStyle/>
                    <a:p>
                      <a:r>
                        <a:rPr lang="en-US" sz="1800" dirty="0" smtClean="0"/>
                        <a:t>Eventual</a:t>
                      </a:r>
                      <a:r>
                        <a:rPr lang="en-US" sz="1800" baseline="0" dirty="0" smtClean="0"/>
                        <a:t> conditioning of the change agents will hopefully result in long term change. For example, vests will no longer be necessary as people will pay more attention and respect that a nurse is preparing medication</a:t>
                      </a:r>
                      <a:endParaRPr lang="en-US" sz="1800" dirty="0"/>
                    </a:p>
                  </a:txBody>
                  <a:tcPr/>
                </a:tc>
              </a:tr>
            </a:tbl>
          </a:graphicData>
        </a:graphic>
      </p:graphicFrame>
      <p:graphicFrame>
        <p:nvGraphicFramePr>
          <p:cNvPr id="28" name="Diagram 27"/>
          <p:cNvGraphicFramePr/>
          <p:nvPr>
            <p:extLst>
              <p:ext uri="{D42A27DB-BD31-4B8C-83A1-F6EECF244321}">
                <p14:modId xmlns:p14="http://schemas.microsoft.com/office/powerpoint/2010/main" val="1936821578"/>
              </p:ext>
            </p:extLst>
          </p:nvPr>
        </p:nvGraphicFramePr>
        <p:xfrm>
          <a:off x="11523312" y="12603623"/>
          <a:ext cx="9832519" cy="5351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 name="Diagram 29"/>
          <p:cNvGraphicFramePr/>
          <p:nvPr>
            <p:extLst>
              <p:ext uri="{D42A27DB-BD31-4B8C-83A1-F6EECF244321}">
                <p14:modId xmlns:p14="http://schemas.microsoft.com/office/powerpoint/2010/main" val="3256702258"/>
              </p:ext>
            </p:extLst>
          </p:nvPr>
        </p:nvGraphicFramePr>
        <p:xfrm>
          <a:off x="33452892" y="16519601"/>
          <a:ext cx="9952667" cy="68793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p:cNvSpPr txBox="1"/>
          <p:nvPr/>
        </p:nvSpPr>
        <p:spPr>
          <a:xfrm>
            <a:off x="11460160" y="6009774"/>
            <a:ext cx="9832519" cy="5693867"/>
          </a:xfrm>
          <a:prstGeom prst="rect">
            <a:avLst/>
          </a:prstGeom>
          <a:noFill/>
        </p:spPr>
        <p:txBody>
          <a:bodyPr wrap="square" rtlCol="0">
            <a:spAutoFit/>
          </a:bodyPr>
          <a:lstStyle/>
          <a:p>
            <a:pPr marL="457200" indent="-457200">
              <a:buFont typeface="Arial"/>
              <a:buChar char="•"/>
            </a:pPr>
            <a:r>
              <a:rPr lang="en-US" sz="2800" dirty="0" smtClean="0"/>
              <a:t>Rapid Cycle Tests (RCTs): </a:t>
            </a:r>
          </a:p>
          <a:p>
            <a:pPr marL="2651651" lvl="1" indent="-457200">
              <a:buFont typeface="Arial"/>
              <a:buChar char="•"/>
            </a:pPr>
            <a:r>
              <a:rPr lang="en-US" sz="2800" dirty="0" smtClean="0"/>
              <a:t>Practiced in hopes of reaching a faster and more effective approach to change</a:t>
            </a:r>
          </a:p>
          <a:p>
            <a:pPr marL="2651651" lvl="1" indent="-457200">
              <a:buFont typeface="Arial"/>
              <a:buChar char="•"/>
            </a:pPr>
            <a:r>
              <a:rPr lang="en-US" sz="2800" dirty="0" smtClean="0"/>
              <a:t>Use of do not disturb signs</a:t>
            </a:r>
          </a:p>
          <a:p>
            <a:pPr marL="2651651" lvl="1" indent="-457200">
              <a:buFont typeface="Arial"/>
              <a:buChar char="•"/>
            </a:pPr>
            <a:r>
              <a:rPr lang="en-US" sz="2800" dirty="0" smtClean="0"/>
              <a:t>3 week observational period: proved decrease in medication errors but also RNs reported greater time availability throughout their shift</a:t>
            </a:r>
          </a:p>
          <a:p>
            <a:pPr marL="2651651" lvl="1" indent="-457200">
              <a:buFont typeface="Arial"/>
              <a:buChar char="•"/>
            </a:pPr>
            <a:r>
              <a:rPr lang="en-US" sz="2800" dirty="0" smtClean="0"/>
              <a:t>Indirect results of informational signs: less conversational distractions, decrease in personal conversation distractions, decrease in outside conversation volume and overall noise level on the unit</a:t>
            </a:r>
          </a:p>
          <a:p>
            <a:pPr marL="2651651" lvl="1" indent="-457200">
              <a:buFont typeface="Arial"/>
              <a:buChar char="•"/>
            </a:pPr>
            <a:r>
              <a:rPr lang="en-US" sz="2800" dirty="0" smtClean="0"/>
              <a:t>No decrease in physician-related distractions</a:t>
            </a:r>
            <a:endParaRPr lang="en-US" sz="2800" dirty="0"/>
          </a:p>
        </p:txBody>
      </p:sp>
    </p:spTree>
    <p:extLst>
      <p:ext uri="{BB962C8B-B14F-4D97-AF65-F5344CB8AC3E}">
        <p14:creationId xmlns:p14="http://schemas.microsoft.com/office/powerpoint/2010/main" val="3160527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2335</TotalTime>
  <Words>1386</Words>
  <Application>Microsoft Macintosh PowerPoint</Application>
  <PresentationFormat>Custom</PresentationFormat>
  <Paragraphs>131</Paragraphs>
  <Slides>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Allison Slocum</cp:lastModifiedBy>
  <cp:revision>105</cp:revision>
  <dcterms:created xsi:type="dcterms:W3CDTF">2012-02-03T19:11:35Z</dcterms:created>
  <dcterms:modified xsi:type="dcterms:W3CDTF">2018-04-30T15:02:13Z</dcterms:modified>
</cp:coreProperties>
</file>