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embeddedFontLst>
    <p:embeddedFont>
      <p:font typeface="Playfair Display"/>
      <p:regular r:id="rId19"/>
      <p:bold r:id="rId20"/>
      <p:italic r:id="rId21"/>
      <p:boldItalic r:id="rId22"/>
    </p:embeddedFont>
    <p:embeddedFont>
      <p:font typeface="La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Author clrIdx="0" id="0" initials="" lastIdx="2" name="Jacob Carney"/>
  <p:cmAuthor clrIdx="1" id="1" initials="" lastIdx="1" name="Hunter Purcell"/>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E4B88E32-71C7-4A1E-88B4-6EA098C7BA28}">
  <a:tblStyle styleId="{E4B88E32-71C7-4A1E-88B4-6EA098C7BA28}" styleName="Table_0"/>
</a:tblStyleLst>
</file>

<file path=ppt/_rels/presentation.xml.rels><?xml version="1.0" encoding="UTF-8" standalone="yes"?><Relationships xmlns="http://schemas.openxmlformats.org/package/2006/relationships"><Relationship Id="rId20" Type="http://schemas.openxmlformats.org/officeDocument/2006/relationships/font" Target="fonts/PlayfairDisplay-bold.fntdata"/><Relationship Id="rId22" Type="http://schemas.openxmlformats.org/officeDocument/2006/relationships/font" Target="fonts/PlayfairDisplay-boldItalic.fntdata"/><Relationship Id="rId21" Type="http://schemas.openxmlformats.org/officeDocument/2006/relationships/font" Target="fonts/PlayfairDisplay-italic.fntdata"/><Relationship Id="rId24" Type="http://schemas.openxmlformats.org/officeDocument/2006/relationships/font" Target="fonts/Lato-bold.fntdata"/><Relationship Id="rId23" Type="http://schemas.openxmlformats.org/officeDocument/2006/relationships/font" Target="fonts/Lato-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commentAuthors" Target="commentAuthors.xml"/><Relationship Id="rId9" Type="http://schemas.openxmlformats.org/officeDocument/2006/relationships/slide" Target="slides/slide3.xml"/><Relationship Id="rId26" Type="http://schemas.openxmlformats.org/officeDocument/2006/relationships/font" Target="fonts/Lato-boldItalic.fntdata"/><Relationship Id="rId25" Type="http://schemas.openxmlformats.org/officeDocument/2006/relationships/font" Target="fonts/Lat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font" Target="fonts/PlayfairDisplay-regular.fntdata"/><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0" idx="2">
    <p:pos x="6000" y="0"/>
    <p:text>Proven or stated?</p:text>
  </p:cm>
  <p:cm authorId="1" idx="1">
    <p:pos x="6000" y="100"/>
    <p:text>Okay...Idk what to say here. so please feel free to edit this</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0" idx="1">
    <p:pos x="6000" y="0"/>
    <p:text>Convenient sample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586720" y="0"/>
            <a:ext cx="7970700" cy="666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586720" y="5076900"/>
            <a:ext cx="7970700" cy="666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cxnSp>
        <p:nvCxnSpPr>
          <p:cNvPr id="12" name="Shape 12"/>
          <p:cNvCxnSpPr/>
          <p:nvPr/>
        </p:nvCxnSpPr>
        <p:spPr>
          <a:xfrm>
            <a:off x="733218" y="2235350"/>
            <a:ext cx="385200" cy="0"/>
          </a:xfrm>
          <a:prstGeom prst="straightConnector1">
            <a:avLst/>
          </a:prstGeom>
          <a:noFill/>
          <a:ln cap="flat" cmpd="sng" w="28575">
            <a:solidFill>
              <a:schemeClr val="dk1"/>
            </a:solidFill>
            <a:prstDash val="solid"/>
            <a:round/>
            <a:headEnd len="med" w="med" type="none"/>
            <a:tailEnd len="med" w="med" type="none"/>
          </a:ln>
        </p:spPr>
      </p:cxnSp>
      <p:sp>
        <p:nvSpPr>
          <p:cNvPr id="13" name="Shape 13"/>
          <p:cNvSpPr txBox="1"/>
          <p:nvPr>
            <p:ph type="ctrTitle"/>
          </p:nvPr>
        </p:nvSpPr>
        <p:spPr>
          <a:xfrm>
            <a:off x="630600" y="136800"/>
            <a:ext cx="7893000" cy="1853700"/>
          </a:xfrm>
          <a:prstGeom prst="rect">
            <a:avLst/>
          </a:prstGeom>
        </p:spPr>
        <p:txBody>
          <a:bodyPr anchorCtr="0" anchor="b" bIns="91425" lIns="91425" rIns="91425" tIns="91425"/>
          <a:lstStyle>
            <a:lvl1pPr lvl="0">
              <a:spcBef>
                <a:spcPts val="1000"/>
              </a:spcBef>
              <a:buSzPct val="100000"/>
              <a:defRPr sz="4800"/>
            </a:lvl1pPr>
            <a:lvl2pPr lvl="1">
              <a:spcBef>
                <a:spcPts val="1000"/>
              </a:spcBef>
              <a:buSzPct val="100000"/>
              <a:defRPr sz="4800"/>
            </a:lvl2pPr>
            <a:lvl3pPr lvl="2">
              <a:spcBef>
                <a:spcPts val="1000"/>
              </a:spcBef>
              <a:buSzPct val="100000"/>
              <a:defRPr sz="4800"/>
            </a:lvl3pPr>
            <a:lvl4pPr lvl="3">
              <a:spcBef>
                <a:spcPts val="1000"/>
              </a:spcBef>
              <a:buSzPct val="100000"/>
              <a:defRPr sz="4800"/>
            </a:lvl4pPr>
            <a:lvl5pPr lvl="4">
              <a:spcBef>
                <a:spcPts val="1000"/>
              </a:spcBef>
              <a:buSzPct val="100000"/>
              <a:defRPr sz="4800"/>
            </a:lvl5pPr>
            <a:lvl6pPr lvl="5">
              <a:spcBef>
                <a:spcPts val="1000"/>
              </a:spcBef>
              <a:buSzPct val="100000"/>
              <a:defRPr sz="4800"/>
            </a:lvl6pPr>
            <a:lvl7pPr lvl="6">
              <a:spcBef>
                <a:spcPts val="1000"/>
              </a:spcBef>
              <a:buSzPct val="100000"/>
              <a:defRPr sz="4800"/>
            </a:lvl7pPr>
            <a:lvl8pPr lvl="7">
              <a:spcBef>
                <a:spcPts val="1000"/>
              </a:spcBef>
              <a:buSzPct val="100000"/>
              <a:defRPr sz="4800"/>
            </a:lvl8pPr>
            <a:lvl9pPr lvl="8">
              <a:spcBef>
                <a:spcPts val="1000"/>
              </a:spcBef>
              <a:buSzPct val="100000"/>
              <a:defRPr sz="4800"/>
            </a:lvl9pPr>
          </a:lstStyle>
          <a:p/>
        </p:txBody>
      </p:sp>
      <p:sp>
        <p:nvSpPr>
          <p:cNvPr id="14" name="Shape 14"/>
          <p:cNvSpPr txBox="1"/>
          <p:nvPr>
            <p:ph idx="1" type="subTitle"/>
          </p:nvPr>
        </p:nvSpPr>
        <p:spPr>
          <a:xfrm>
            <a:off x="630600" y="3228375"/>
            <a:ext cx="7893000" cy="1274100"/>
          </a:xfrm>
          <a:prstGeom prst="rect">
            <a:avLst/>
          </a:prstGeom>
        </p:spPr>
        <p:txBody>
          <a:bodyPr anchorCtr="0" anchor="b" bIns="91425" lIns="91425" rIns="91425" tIns="91425"/>
          <a:lstStyle>
            <a:lvl1pPr lvl="0">
              <a:lnSpc>
                <a:spcPct val="100000"/>
              </a:lnSpc>
              <a:spcBef>
                <a:spcPts val="1000"/>
              </a:spcBef>
              <a:spcAft>
                <a:spcPts val="0"/>
              </a:spcAft>
              <a:buClr>
                <a:schemeClr val="accent6"/>
              </a:buClr>
              <a:buSzPct val="100000"/>
              <a:buNone/>
              <a:defRPr sz="2400">
                <a:solidFill>
                  <a:schemeClr val="accent6"/>
                </a:solidFill>
              </a:defRPr>
            </a:lvl1pPr>
            <a:lvl2pPr lvl="1">
              <a:lnSpc>
                <a:spcPct val="100000"/>
              </a:lnSpc>
              <a:spcBef>
                <a:spcPts val="1000"/>
              </a:spcBef>
              <a:spcAft>
                <a:spcPts val="0"/>
              </a:spcAft>
              <a:buClr>
                <a:schemeClr val="accent6"/>
              </a:buClr>
              <a:buSzPct val="100000"/>
              <a:buNone/>
              <a:defRPr sz="2400">
                <a:solidFill>
                  <a:schemeClr val="accent6"/>
                </a:solidFill>
              </a:defRPr>
            </a:lvl2pPr>
            <a:lvl3pPr lvl="2">
              <a:lnSpc>
                <a:spcPct val="100000"/>
              </a:lnSpc>
              <a:spcBef>
                <a:spcPts val="1000"/>
              </a:spcBef>
              <a:spcAft>
                <a:spcPts val="0"/>
              </a:spcAft>
              <a:buClr>
                <a:schemeClr val="accent6"/>
              </a:buClr>
              <a:buSzPct val="100000"/>
              <a:buNone/>
              <a:defRPr sz="2400">
                <a:solidFill>
                  <a:schemeClr val="accent6"/>
                </a:solidFill>
              </a:defRPr>
            </a:lvl3pPr>
            <a:lvl4pPr lvl="3">
              <a:lnSpc>
                <a:spcPct val="100000"/>
              </a:lnSpc>
              <a:spcBef>
                <a:spcPts val="1000"/>
              </a:spcBef>
              <a:spcAft>
                <a:spcPts val="0"/>
              </a:spcAft>
              <a:buClr>
                <a:schemeClr val="accent6"/>
              </a:buClr>
              <a:buSzPct val="100000"/>
              <a:buNone/>
              <a:defRPr sz="2400">
                <a:solidFill>
                  <a:schemeClr val="accent6"/>
                </a:solidFill>
              </a:defRPr>
            </a:lvl4pPr>
            <a:lvl5pPr lvl="4">
              <a:lnSpc>
                <a:spcPct val="100000"/>
              </a:lnSpc>
              <a:spcBef>
                <a:spcPts val="1000"/>
              </a:spcBef>
              <a:spcAft>
                <a:spcPts val="0"/>
              </a:spcAft>
              <a:buClr>
                <a:schemeClr val="accent6"/>
              </a:buClr>
              <a:buSzPct val="100000"/>
              <a:buNone/>
              <a:defRPr sz="2400">
                <a:solidFill>
                  <a:schemeClr val="accent6"/>
                </a:solidFill>
              </a:defRPr>
            </a:lvl5pPr>
            <a:lvl6pPr lvl="5">
              <a:lnSpc>
                <a:spcPct val="100000"/>
              </a:lnSpc>
              <a:spcBef>
                <a:spcPts val="1000"/>
              </a:spcBef>
              <a:spcAft>
                <a:spcPts val="0"/>
              </a:spcAft>
              <a:buClr>
                <a:schemeClr val="accent6"/>
              </a:buClr>
              <a:buSzPct val="100000"/>
              <a:buNone/>
              <a:defRPr sz="2400">
                <a:solidFill>
                  <a:schemeClr val="accent6"/>
                </a:solidFill>
              </a:defRPr>
            </a:lvl6pPr>
            <a:lvl7pPr lvl="6">
              <a:lnSpc>
                <a:spcPct val="100000"/>
              </a:lnSpc>
              <a:spcBef>
                <a:spcPts val="1000"/>
              </a:spcBef>
              <a:spcAft>
                <a:spcPts val="0"/>
              </a:spcAft>
              <a:buClr>
                <a:schemeClr val="accent6"/>
              </a:buClr>
              <a:buSzPct val="100000"/>
              <a:buNone/>
              <a:defRPr sz="2400">
                <a:solidFill>
                  <a:schemeClr val="accent6"/>
                </a:solidFill>
              </a:defRPr>
            </a:lvl7pPr>
            <a:lvl8pPr lvl="7">
              <a:lnSpc>
                <a:spcPct val="100000"/>
              </a:lnSpc>
              <a:spcBef>
                <a:spcPts val="1000"/>
              </a:spcBef>
              <a:spcAft>
                <a:spcPts val="0"/>
              </a:spcAft>
              <a:buClr>
                <a:schemeClr val="accent6"/>
              </a:buClr>
              <a:buSzPct val="100000"/>
              <a:buNone/>
              <a:defRPr sz="2400">
                <a:solidFill>
                  <a:schemeClr val="accent6"/>
                </a:solidFill>
              </a:defRPr>
            </a:lvl8pPr>
            <a:lvl9pPr lvl="8">
              <a:lnSpc>
                <a:spcPct val="100000"/>
              </a:lnSpc>
              <a:spcBef>
                <a:spcPts val="1000"/>
              </a:spcBef>
              <a:spcAft>
                <a:spcPts val="0"/>
              </a:spcAft>
              <a:buClr>
                <a:schemeClr val="accent6"/>
              </a:buClr>
              <a:buSzPct val="100000"/>
              <a:buNone/>
              <a:defRPr sz="2400">
                <a:solidFill>
                  <a:schemeClr val="accent6"/>
                </a:solidFill>
              </a:defRPr>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6" name="Shape 56"/>
        <p:cNvGrpSpPr/>
        <p:nvPr/>
      </p:nvGrpSpPr>
      <p:grpSpPr>
        <a:xfrm>
          <a:off x="0" y="0"/>
          <a:ext cx="0" cy="0"/>
          <a:chOff x="0" y="0"/>
          <a:chExt cx="0" cy="0"/>
        </a:xfrm>
      </p:grpSpPr>
      <p:sp>
        <p:nvSpPr>
          <p:cNvPr id="57" name="Shape 57"/>
          <p:cNvSpPr/>
          <p:nvPr/>
        </p:nvSpPr>
        <p:spPr>
          <a:xfrm>
            <a:off x="586720" y="0"/>
            <a:ext cx="7970700" cy="666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58" name="Shape 58"/>
          <p:cNvSpPr/>
          <p:nvPr/>
        </p:nvSpPr>
        <p:spPr>
          <a:xfrm>
            <a:off x="586720" y="5076900"/>
            <a:ext cx="7970700" cy="666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59" name="Shape 59"/>
          <p:cNvSpPr txBox="1"/>
          <p:nvPr>
            <p:ph type="title"/>
          </p:nvPr>
        </p:nvSpPr>
        <p:spPr>
          <a:xfrm>
            <a:off x="586725" y="1353787"/>
            <a:ext cx="7970700" cy="1538400"/>
          </a:xfrm>
          <a:prstGeom prst="rect">
            <a:avLst/>
          </a:prstGeom>
        </p:spPr>
        <p:txBody>
          <a:bodyPr anchorCtr="0" anchor="ctr" bIns="91425" lIns="91425" rIns="91425" tIns="91425"/>
          <a:lstStyle>
            <a:lvl1pPr lvl="0" algn="ctr">
              <a:spcBef>
                <a:spcPts val="0"/>
              </a:spcBef>
              <a:buClr>
                <a:schemeClr val="accent6"/>
              </a:buClr>
              <a:buSzPct val="100000"/>
              <a:defRPr sz="10800">
                <a:solidFill>
                  <a:schemeClr val="accent6"/>
                </a:solidFill>
              </a:defRPr>
            </a:lvl1pPr>
            <a:lvl2pPr lvl="1" algn="ctr">
              <a:spcBef>
                <a:spcPts val="0"/>
              </a:spcBef>
              <a:buClr>
                <a:schemeClr val="accent6"/>
              </a:buClr>
              <a:buSzPct val="100000"/>
              <a:defRPr sz="10800">
                <a:solidFill>
                  <a:schemeClr val="accent6"/>
                </a:solidFill>
              </a:defRPr>
            </a:lvl2pPr>
            <a:lvl3pPr lvl="2" algn="ctr">
              <a:spcBef>
                <a:spcPts val="0"/>
              </a:spcBef>
              <a:buClr>
                <a:schemeClr val="accent6"/>
              </a:buClr>
              <a:buSzPct val="100000"/>
              <a:defRPr sz="10800">
                <a:solidFill>
                  <a:schemeClr val="accent6"/>
                </a:solidFill>
              </a:defRPr>
            </a:lvl3pPr>
            <a:lvl4pPr lvl="3" algn="ctr">
              <a:spcBef>
                <a:spcPts val="0"/>
              </a:spcBef>
              <a:buClr>
                <a:schemeClr val="accent6"/>
              </a:buClr>
              <a:buSzPct val="100000"/>
              <a:defRPr sz="10800">
                <a:solidFill>
                  <a:schemeClr val="accent6"/>
                </a:solidFill>
              </a:defRPr>
            </a:lvl4pPr>
            <a:lvl5pPr lvl="4" algn="ctr">
              <a:spcBef>
                <a:spcPts val="0"/>
              </a:spcBef>
              <a:buClr>
                <a:schemeClr val="accent6"/>
              </a:buClr>
              <a:buSzPct val="100000"/>
              <a:defRPr sz="10800">
                <a:solidFill>
                  <a:schemeClr val="accent6"/>
                </a:solidFill>
              </a:defRPr>
            </a:lvl5pPr>
            <a:lvl6pPr lvl="5" algn="ctr">
              <a:spcBef>
                <a:spcPts val="0"/>
              </a:spcBef>
              <a:buClr>
                <a:schemeClr val="accent6"/>
              </a:buClr>
              <a:buSzPct val="100000"/>
              <a:defRPr sz="10800">
                <a:solidFill>
                  <a:schemeClr val="accent6"/>
                </a:solidFill>
              </a:defRPr>
            </a:lvl6pPr>
            <a:lvl7pPr lvl="6" algn="ctr">
              <a:spcBef>
                <a:spcPts val="0"/>
              </a:spcBef>
              <a:buClr>
                <a:schemeClr val="accent6"/>
              </a:buClr>
              <a:buSzPct val="100000"/>
              <a:defRPr sz="10800">
                <a:solidFill>
                  <a:schemeClr val="accent6"/>
                </a:solidFill>
              </a:defRPr>
            </a:lvl7pPr>
            <a:lvl8pPr lvl="7" algn="ctr">
              <a:spcBef>
                <a:spcPts val="0"/>
              </a:spcBef>
              <a:buClr>
                <a:schemeClr val="accent6"/>
              </a:buClr>
              <a:buSzPct val="100000"/>
              <a:defRPr sz="10800">
                <a:solidFill>
                  <a:schemeClr val="accent6"/>
                </a:solidFill>
              </a:defRPr>
            </a:lvl8pPr>
            <a:lvl9pPr lvl="8" algn="ctr">
              <a:spcBef>
                <a:spcPts val="0"/>
              </a:spcBef>
              <a:buClr>
                <a:schemeClr val="accent6"/>
              </a:buClr>
              <a:buSzPct val="100000"/>
              <a:defRPr sz="10800">
                <a:solidFill>
                  <a:schemeClr val="accent6"/>
                </a:solidFill>
              </a:defRPr>
            </a:lvl9pPr>
          </a:lstStyle>
          <a:p/>
        </p:txBody>
      </p:sp>
      <p:sp>
        <p:nvSpPr>
          <p:cNvPr id="60" name="Shape 60"/>
          <p:cNvSpPr txBox="1"/>
          <p:nvPr>
            <p:ph idx="1" type="body"/>
          </p:nvPr>
        </p:nvSpPr>
        <p:spPr>
          <a:xfrm>
            <a:off x="586725" y="2968387"/>
            <a:ext cx="7970700" cy="10716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61" name="Shape 6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2" name="Shape 62"/>
        <p:cNvGrpSpPr/>
        <p:nvPr/>
      </p:nvGrpSpPr>
      <p:grpSpPr>
        <a:xfrm>
          <a:off x="0" y="0"/>
          <a:ext cx="0" cy="0"/>
          <a:chOff x="0" y="0"/>
          <a:chExt cx="0" cy="0"/>
        </a:xfrm>
      </p:grpSpPr>
      <p:sp>
        <p:nvSpPr>
          <p:cNvPr id="63" name="Shape 6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6" name="Shape 16"/>
        <p:cNvGrpSpPr/>
        <p:nvPr/>
      </p:nvGrpSpPr>
      <p:grpSpPr>
        <a:xfrm>
          <a:off x="0" y="0"/>
          <a:ext cx="0" cy="0"/>
          <a:chOff x="0" y="0"/>
          <a:chExt cx="0" cy="0"/>
        </a:xfrm>
      </p:grpSpPr>
      <p:sp>
        <p:nvSpPr>
          <p:cNvPr id="17" name="Shape 17"/>
          <p:cNvSpPr/>
          <p:nvPr/>
        </p:nvSpPr>
        <p:spPr>
          <a:xfrm>
            <a:off x="586720" y="5076900"/>
            <a:ext cx="7970700" cy="666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18" name="Shape 18"/>
          <p:cNvSpPr/>
          <p:nvPr/>
        </p:nvSpPr>
        <p:spPr>
          <a:xfrm>
            <a:off x="586720" y="0"/>
            <a:ext cx="7970700" cy="666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9" name="Shape 19"/>
          <p:cNvSpPr txBox="1"/>
          <p:nvPr>
            <p:ph type="title"/>
          </p:nvPr>
        </p:nvSpPr>
        <p:spPr>
          <a:xfrm>
            <a:off x="509550" y="1921350"/>
            <a:ext cx="8124900" cy="1300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20" name="Shape 2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1" name="Shape 21"/>
        <p:cNvGrpSpPr/>
        <p:nvPr/>
      </p:nvGrpSpPr>
      <p:grpSpPr>
        <a:xfrm>
          <a:off x="0" y="0"/>
          <a:ext cx="0" cy="0"/>
          <a:chOff x="0" y="0"/>
          <a:chExt cx="0" cy="0"/>
        </a:xfrm>
      </p:grpSpPr>
      <p:sp>
        <p:nvSpPr>
          <p:cNvPr id="22" name="Shape 22"/>
          <p:cNvSpPr/>
          <p:nvPr/>
        </p:nvSpPr>
        <p:spPr>
          <a:xfrm>
            <a:off x="-125" y="5045700"/>
            <a:ext cx="9144000" cy="97800"/>
          </a:xfrm>
          <a:prstGeom prst="rect">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cxnSp>
        <p:nvCxnSpPr>
          <p:cNvPr id="23" name="Shape 23"/>
          <p:cNvCxnSpPr/>
          <p:nvPr/>
        </p:nvCxnSpPr>
        <p:spPr>
          <a:xfrm>
            <a:off x="419425" y="1154194"/>
            <a:ext cx="385200" cy="0"/>
          </a:xfrm>
          <a:prstGeom prst="straightConnector1">
            <a:avLst/>
          </a:prstGeom>
          <a:noFill/>
          <a:ln cap="flat" cmpd="sng" w="28575">
            <a:solidFill>
              <a:schemeClr val="dk1"/>
            </a:solidFill>
            <a:prstDash val="solid"/>
            <a:round/>
            <a:headEnd len="med" w="med" type="none"/>
            <a:tailEnd len="med" w="med" type="none"/>
          </a:ln>
        </p:spPr>
      </p:cxnSp>
      <p:sp>
        <p:nvSpPr>
          <p:cNvPr id="24" name="Shape 24"/>
          <p:cNvSpPr txBox="1"/>
          <p:nvPr>
            <p:ph type="title"/>
          </p:nvPr>
        </p:nvSpPr>
        <p:spPr>
          <a:xfrm>
            <a:off x="311700" y="372725"/>
            <a:ext cx="8520600" cy="6450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5" name="Shape 25"/>
          <p:cNvSpPr txBox="1"/>
          <p:nvPr>
            <p:ph idx="1" type="body"/>
          </p:nvPr>
        </p:nvSpPr>
        <p:spPr>
          <a:xfrm>
            <a:off x="311700" y="1417800"/>
            <a:ext cx="8520600" cy="3150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7" name="Shape 27"/>
        <p:cNvGrpSpPr/>
        <p:nvPr/>
      </p:nvGrpSpPr>
      <p:grpSpPr>
        <a:xfrm>
          <a:off x="0" y="0"/>
          <a:ext cx="0" cy="0"/>
          <a:chOff x="0" y="0"/>
          <a:chExt cx="0" cy="0"/>
        </a:xfrm>
      </p:grpSpPr>
      <p:cxnSp>
        <p:nvCxnSpPr>
          <p:cNvPr id="28" name="Shape 28"/>
          <p:cNvCxnSpPr/>
          <p:nvPr/>
        </p:nvCxnSpPr>
        <p:spPr>
          <a:xfrm>
            <a:off x="419425" y="1154194"/>
            <a:ext cx="385200" cy="0"/>
          </a:xfrm>
          <a:prstGeom prst="straightConnector1">
            <a:avLst/>
          </a:prstGeom>
          <a:noFill/>
          <a:ln cap="flat" cmpd="sng" w="28575">
            <a:solidFill>
              <a:schemeClr val="dk1"/>
            </a:solidFill>
            <a:prstDash val="solid"/>
            <a:round/>
            <a:headEnd len="med" w="med" type="none"/>
            <a:tailEnd len="med" w="med" type="none"/>
          </a:ln>
        </p:spPr>
      </p:cxnSp>
      <p:sp>
        <p:nvSpPr>
          <p:cNvPr id="29" name="Shape 29"/>
          <p:cNvSpPr txBox="1"/>
          <p:nvPr>
            <p:ph type="title"/>
          </p:nvPr>
        </p:nvSpPr>
        <p:spPr>
          <a:xfrm>
            <a:off x="311700" y="372725"/>
            <a:ext cx="8520600" cy="6450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 type="body"/>
          </p:nvPr>
        </p:nvSpPr>
        <p:spPr>
          <a:xfrm>
            <a:off x="311700" y="1417950"/>
            <a:ext cx="3999900" cy="3150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2" type="body"/>
          </p:nvPr>
        </p:nvSpPr>
        <p:spPr>
          <a:xfrm>
            <a:off x="4832400" y="1417950"/>
            <a:ext cx="3999900" cy="3150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2" name="Shape 3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3" name="Shape 33"/>
        <p:cNvGrpSpPr/>
        <p:nvPr/>
      </p:nvGrpSpPr>
      <p:grpSpPr>
        <a:xfrm>
          <a:off x="0" y="0"/>
          <a:ext cx="0" cy="0"/>
          <a:chOff x="0" y="0"/>
          <a:chExt cx="0" cy="0"/>
        </a:xfrm>
      </p:grpSpPr>
      <p:sp>
        <p:nvSpPr>
          <p:cNvPr id="34" name="Shape 34"/>
          <p:cNvSpPr txBox="1"/>
          <p:nvPr>
            <p:ph type="title"/>
          </p:nvPr>
        </p:nvSpPr>
        <p:spPr>
          <a:xfrm>
            <a:off x="311700" y="372725"/>
            <a:ext cx="8520600" cy="6450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5" name="Shape 3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6" name="Shape 36"/>
        <p:cNvGrpSpPr/>
        <p:nvPr/>
      </p:nvGrpSpPr>
      <p:grpSpPr>
        <a:xfrm>
          <a:off x="0" y="0"/>
          <a:ext cx="0" cy="0"/>
          <a:chOff x="0" y="0"/>
          <a:chExt cx="0" cy="0"/>
        </a:xfrm>
      </p:grpSpPr>
      <p:cxnSp>
        <p:nvCxnSpPr>
          <p:cNvPr id="37" name="Shape 37"/>
          <p:cNvCxnSpPr/>
          <p:nvPr/>
        </p:nvCxnSpPr>
        <p:spPr>
          <a:xfrm>
            <a:off x="411043" y="1417772"/>
            <a:ext cx="385200" cy="0"/>
          </a:xfrm>
          <a:prstGeom prst="straightConnector1">
            <a:avLst/>
          </a:prstGeom>
          <a:noFill/>
          <a:ln cap="flat" cmpd="sng" w="28575">
            <a:solidFill>
              <a:schemeClr val="dk1"/>
            </a:solidFill>
            <a:prstDash val="solid"/>
            <a:round/>
            <a:headEnd len="med" w="med" type="none"/>
            <a:tailEnd len="med" w="med" type="none"/>
          </a:ln>
        </p:spPr>
      </p:cxnSp>
      <p:sp>
        <p:nvSpPr>
          <p:cNvPr id="38" name="Shape 38"/>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9" name="Shape 39"/>
          <p:cNvSpPr txBox="1"/>
          <p:nvPr>
            <p:ph idx="1" type="body"/>
          </p:nvPr>
        </p:nvSpPr>
        <p:spPr>
          <a:xfrm>
            <a:off x="311700" y="1640350"/>
            <a:ext cx="2808000" cy="29289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41" name="Shape 41"/>
        <p:cNvGrpSpPr/>
        <p:nvPr/>
      </p:nvGrpSpPr>
      <p:grpSpPr>
        <a:xfrm>
          <a:off x="0" y="0"/>
          <a:ext cx="0" cy="0"/>
          <a:chOff x="0" y="0"/>
          <a:chExt cx="0" cy="0"/>
        </a:xfrm>
      </p:grpSpPr>
      <p:sp>
        <p:nvSpPr>
          <p:cNvPr id="42" name="Shape 42"/>
          <p:cNvSpPr/>
          <p:nvPr/>
        </p:nvSpPr>
        <p:spPr>
          <a:xfrm>
            <a:off x="586720" y="0"/>
            <a:ext cx="7970700" cy="666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43" name="Shape 43"/>
          <p:cNvSpPr/>
          <p:nvPr/>
        </p:nvSpPr>
        <p:spPr>
          <a:xfrm>
            <a:off x="586720" y="5076900"/>
            <a:ext cx="7970700" cy="666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44" name="Shape 44"/>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p:txBody>
      </p:sp>
      <p:sp>
        <p:nvSpPr>
          <p:cNvPr id="45" name="Shape 4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6" name="Shape 46"/>
        <p:cNvGrpSpPr/>
        <p:nvPr/>
      </p:nvGrpSpPr>
      <p:grpSpPr>
        <a:xfrm>
          <a:off x="0" y="0"/>
          <a:ext cx="0" cy="0"/>
          <a:chOff x="0" y="0"/>
          <a:chExt cx="0" cy="0"/>
        </a:xfrm>
      </p:grpSpPr>
      <p:sp>
        <p:nvSpPr>
          <p:cNvPr id="47" name="Shape 47"/>
          <p:cNvSpPr/>
          <p:nvPr/>
        </p:nvSpPr>
        <p:spPr>
          <a:xfrm>
            <a:off x="4572000" y="-100"/>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8" name="Shape 48"/>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9" name="Shape 49"/>
          <p:cNvSpPr txBox="1"/>
          <p:nvPr>
            <p:ph type="title"/>
          </p:nvPr>
        </p:nvSpPr>
        <p:spPr>
          <a:xfrm>
            <a:off x="265500" y="1084625"/>
            <a:ext cx="4045200" cy="17070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50" name="Shape 50"/>
          <p:cNvSpPr txBox="1"/>
          <p:nvPr>
            <p:ph idx="1" type="subTitle"/>
          </p:nvPr>
        </p:nvSpPr>
        <p:spPr>
          <a:xfrm>
            <a:off x="265500" y="2845200"/>
            <a:ext cx="4045200" cy="1421700"/>
          </a:xfrm>
          <a:prstGeom prst="rect">
            <a:avLst/>
          </a:prstGeom>
        </p:spPr>
        <p:txBody>
          <a:bodyPr anchorCtr="0" anchor="t" bIns="91425" lIns="91425" rIns="91425" tIns="91425"/>
          <a:lstStyle>
            <a:lvl1pPr lvl="0" algn="ctr">
              <a:lnSpc>
                <a:spcPct val="100000"/>
              </a:lnSpc>
              <a:spcBef>
                <a:spcPts val="0"/>
              </a:spcBef>
              <a:spcAft>
                <a:spcPts val="0"/>
              </a:spcAft>
              <a:buClr>
                <a:schemeClr val="accent6"/>
              </a:buClr>
              <a:buSzPct val="100000"/>
              <a:buNone/>
              <a:defRPr sz="2100">
                <a:solidFill>
                  <a:schemeClr val="accent6"/>
                </a:solidFill>
              </a:defRPr>
            </a:lvl1pPr>
            <a:lvl2pPr lvl="1" algn="ctr">
              <a:lnSpc>
                <a:spcPct val="100000"/>
              </a:lnSpc>
              <a:spcBef>
                <a:spcPts val="0"/>
              </a:spcBef>
              <a:spcAft>
                <a:spcPts val="0"/>
              </a:spcAft>
              <a:buClr>
                <a:schemeClr val="accent6"/>
              </a:buClr>
              <a:buSzPct val="100000"/>
              <a:buNone/>
              <a:defRPr sz="2100">
                <a:solidFill>
                  <a:schemeClr val="accent6"/>
                </a:solidFill>
              </a:defRPr>
            </a:lvl2pPr>
            <a:lvl3pPr lvl="2" algn="ctr">
              <a:lnSpc>
                <a:spcPct val="100000"/>
              </a:lnSpc>
              <a:spcBef>
                <a:spcPts val="0"/>
              </a:spcBef>
              <a:spcAft>
                <a:spcPts val="0"/>
              </a:spcAft>
              <a:buClr>
                <a:schemeClr val="accent6"/>
              </a:buClr>
              <a:buSzPct val="100000"/>
              <a:buNone/>
              <a:defRPr sz="2100">
                <a:solidFill>
                  <a:schemeClr val="accent6"/>
                </a:solidFill>
              </a:defRPr>
            </a:lvl3pPr>
            <a:lvl4pPr lvl="3" algn="ctr">
              <a:lnSpc>
                <a:spcPct val="100000"/>
              </a:lnSpc>
              <a:spcBef>
                <a:spcPts val="0"/>
              </a:spcBef>
              <a:spcAft>
                <a:spcPts val="0"/>
              </a:spcAft>
              <a:buClr>
                <a:schemeClr val="accent6"/>
              </a:buClr>
              <a:buSzPct val="100000"/>
              <a:buNone/>
              <a:defRPr sz="2100">
                <a:solidFill>
                  <a:schemeClr val="accent6"/>
                </a:solidFill>
              </a:defRPr>
            </a:lvl4pPr>
            <a:lvl5pPr lvl="4" algn="ctr">
              <a:lnSpc>
                <a:spcPct val="100000"/>
              </a:lnSpc>
              <a:spcBef>
                <a:spcPts val="0"/>
              </a:spcBef>
              <a:spcAft>
                <a:spcPts val="0"/>
              </a:spcAft>
              <a:buClr>
                <a:schemeClr val="accent6"/>
              </a:buClr>
              <a:buSzPct val="100000"/>
              <a:buNone/>
              <a:defRPr sz="2100">
                <a:solidFill>
                  <a:schemeClr val="accent6"/>
                </a:solidFill>
              </a:defRPr>
            </a:lvl5pPr>
            <a:lvl6pPr lvl="5" algn="ctr">
              <a:lnSpc>
                <a:spcPct val="100000"/>
              </a:lnSpc>
              <a:spcBef>
                <a:spcPts val="0"/>
              </a:spcBef>
              <a:spcAft>
                <a:spcPts val="0"/>
              </a:spcAft>
              <a:buClr>
                <a:schemeClr val="accent6"/>
              </a:buClr>
              <a:buSzPct val="100000"/>
              <a:buNone/>
              <a:defRPr sz="2100">
                <a:solidFill>
                  <a:schemeClr val="accent6"/>
                </a:solidFill>
              </a:defRPr>
            </a:lvl6pPr>
            <a:lvl7pPr lvl="6" algn="ctr">
              <a:lnSpc>
                <a:spcPct val="100000"/>
              </a:lnSpc>
              <a:spcBef>
                <a:spcPts val="0"/>
              </a:spcBef>
              <a:spcAft>
                <a:spcPts val="0"/>
              </a:spcAft>
              <a:buClr>
                <a:schemeClr val="accent6"/>
              </a:buClr>
              <a:buSzPct val="100000"/>
              <a:buNone/>
              <a:defRPr sz="2100">
                <a:solidFill>
                  <a:schemeClr val="accent6"/>
                </a:solidFill>
              </a:defRPr>
            </a:lvl7pPr>
            <a:lvl8pPr lvl="7" algn="ctr">
              <a:lnSpc>
                <a:spcPct val="100000"/>
              </a:lnSpc>
              <a:spcBef>
                <a:spcPts val="0"/>
              </a:spcBef>
              <a:spcAft>
                <a:spcPts val="0"/>
              </a:spcAft>
              <a:buClr>
                <a:schemeClr val="accent6"/>
              </a:buClr>
              <a:buSzPct val="100000"/>
              <a:buNone/>
              <a:defRPr sz="2100">
                <a:solidFill>
                  <a:schemeClr val="accent6"/>
                </a:solidFill>
              </a:defRPr>
            </a:lvl8pPr>
            <a:lvl9pPr lvl="8" algn="ctr">
              <a:lnSpc>
                <a:spcPct val="100000"/>
              </a:lnSpc>
              <a:spcBef>
                <a:spcPts val="0"/>
              </a:spcBef>
              <a:spcAft>
                <a:spcPts val="0"/>
              </a:spcAft>
              <a:buClr>
                <a:schemeClr val="accent6"/>
              </a:buClr>
              <a:buSzPct val="100000"/>
              <a:buNone/>
              <a:defRPr sz="2100">
                <a:solidFill>
                  <a:schemeClr val="accent6"/>
                </a:solidFill>
              </a:defRPr>
            </a:lvl9pPr>
          </a:lstStyle>
          <a:p/>
        </p:txBody>
      </p:sp>
      <p:sp>
        <p:nvSpPr>
          <p:cNvPr id="51" name="Shape 51"/>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p:txBody>
      </p:sp>
      <p:sp>
        <p:nvSpPr>
          <p:cNvPr id="52" name="Shape 5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3" name="Shape 53"/>
        <p:cNvGrpSpPr/>
        <p:nvPr/>
      </p:nvGrpSpPr>
      <p:grpSpPr>
        <a:xfrm>
          <a:off x="0" y="0"/>
          <a:ext cx="0" cy="0"/>
          <a:chOff x="0" y="0"/>
          <a:chExt cx="0" cy="0"/>
        </a:xfrm>
      </p:grpSpPr>
      <p:sp>
        <p:nvSpPr>
          <p:cNvPr id="54" name="Shape 54"/>
          <p:cNvSpPr txBox="1"/>
          <p:nvPr>
            <p:ph idx="1" type="body"/>
          </p:nvPr>
        </p:nvSpPr>
        <p:spPr>
          <a:xfrm>
            <a:off x="319500" y="4230575"/>
            <a:ext cx="5998800" cy="5988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55" name="Shape 5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725"/>
            <a:ext cx="8520600" cy="645000"/>
          </a:xfrm>
          <a:prstGeom prst="rect">
            <a:avLst/>
          </a:prstGeom>
          <a:noFill/>
          <a:ln>
            <a:noFill/>
          </a:ln>
        </p:spPr>
        <p:txBody>
          <a:bodyPr anchorCtr="0" anchor="t" bIns="91425" lIns="91425" rIns="91425" tIns="91425"/>
          <a:lstStyle>
            <a:lvl1pPr lvl="0">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Shape 7"/>
          <p:cNvSpPr txBox="1"/>
          <p:nvPr>
            <p:ph idx="1" type="body"/>
          </p:nvPr>
        </p:nvSpPr>
        <p:spPr>
          <a:xfrm>
            <a:off x="311700" y="1417800"/>
            <a:ext cx="8520600" cy="3150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Lato"/>
              <a:defRPr sz="1800">
                <a:solidFill>
                  <a:schemeClr val="dk1"/>
                </a:solidFill>
                <a:latin typeface="Lato"/>
                <a:ea typeface="Lato"/>
                <a:cs typeface="Lato"/>
                <a:sym typeface="Lato"/>
              </a:defRPr>
            </a:lvl1pPr>
            <a:lvl2pPr lvl="1">
              <a:lnSpc>
                <a:spcPct val="115000"/>
              </a:lnSpc>
              <a:spcBef>
                <a:spcPts val="0"/>
              </a:spcBef>
              <a:spcAft>
                <a:spcPts val="1600"/>
              </a:spcAft>
              <a:buClr>
                <a:schemeClr val="dk1"/>
              </a:buClr>
              <a:buFont typeface="Lato"/>
              <a:defRPr>
                <a:solidFill>
                  <a:schemeClr val="dk1"/>
                </a:solidFill>
                <a:latin typeface="Lato"/>
                <a:ea typeface="Lato"/>
                <a:cs typeface="Lato"/>
                <a:sym typeface="Lato"/>
              </a:defRPr>
            </a:lvl2pPr>
            <a:lvl3pPr lvl="2">
              <a:lnSpc>
                <a:spcPct val="115000"/>
              </a:lnSpc>
              <a:spcBef>
                <a:spcPts val="0"/>
              </a:spcBef>
              <a:spcAft>
                <a:spcPts val="1600"/>
              </a:spcAft>
              <a:buClr>
                <a:schemeClr val="dk1"/>
              </a:buClr>
              <a:buFont typeface="Lato"/>
              <a:defRPr>
                <a:solidFill>
                  <a:schemeClr val="dk1"/>
                </a:solidFill>
                <a:latin typeface="Lato"/>
                <a:ea typeface="Lato"/>
                <a:cs typeface="Lato"/>
                <a:sym typeface="Lato"/>
              </a:defRPr>
            </a:lvl3pPr>
            <a:lvl4pPr lvl="3">
              <a:lnSpc>
                <a:spcPct val="115000"/>
              </a:lnSpc>
              <a:spcBef>
                <a:spcPts val="0"/>
              </a:spcBef>
              <a:spcAft>
                <a:spcPts val="1600"/>
              </a:spcAft>
              <a:buClr>
                <a:schemeClr val="dk1"/>
              </a:buClr>
              <a:buFont typeface="Lato"/>
              <a:defRPr>
                <a:solidFill>
                  <a:schemeClr val="dk1"/>
                </a:solidFill>
                <a:latin typeface="Lato"/>
                <a:ea typeface="Lato"/>
                <a:cs typeface="Lato"/>
                <a:sym typeface="Lato"/>
              </a:defRPr>
            </a:lvl4pPr>
            <a:lvl5pPr lvl="4">
              <a:lnSpc>
                <a:spcPct val="115000"/>
              </a:lnSpc>
              <a:spcBef>
                <a:spcPts val="0"/>
              </a:spcBef>
              <a:spcAft>
                <a:spcPts val="1600"/>
              </a:spcAft>
              <a:buClr>
                <a:schemeClr val="dk1"/>
              </a:buClr>
              <a:buFont typeface="Lato"/>
              <a:defRPr>
                <a:solidFill>
                  <a:schemeClr val="dk1"/>
                </a:solidFill>
                <a:latin typeface="Lato"/>
                <a:ea typeface="Lato"/>
                <a:cs typeface="Lato"/>
                <a:sym typeface="Lato"/>
              </a:defRPr>
            </a:lvl5pPr>
            <a:lvl6pPr lvl="5">
              <a:lnSpc>
                <a:spcPct val="115000"/>
              </a:lnSpc>
              <a:spcBef>
                <a:spcPts val="0"/>
              </a:spcBef>
              <a:spcAft>
                <a:spcPts val="1600"/>
              </a:spcAft>
              <a:buClr>
                <a:schemeClr val="dk1"/>
              </a:buClr>
              <a:buFont typeface="Lato"/>
              <a:defRPr>
                <a:solidFill>
                  <a:schemeClr val="dk1"/>
                </a:solidFill>
                <a:latin typeface="Lato"/>
                <a:ea typeface="Lato"/>
                <a:cs typeface="Lato"/>
                <a:sym typeface="Lato"/>
              </a:defRPr>
            </a:lvl6pPr>
            <a:lvl7pPr lvl="6">
              <a:lnSpc>
                <a:spcPct val="115000"/>
              </a:lnSpc>
              <a:spcBef>
                <a:spcPts val="0"/>
              </a:spcBef>
              <a:spcAft>
                <a:spcPts val="1600"/>
              </a:spcAft>
              <a:buClr>
                <a:schemeClr val="dk1"/>
              </a:buClr>
              <a:buFont typeface="Lato"/>
              <a:defRPr>
                <a:solidFill>
                  <a:schemeClr val="dk1"/>
                </a:solidFill>
                <a:latin typeface="Lato"/>
                <a:ea typeface="Lato"/>
                <a:cs typeface="Lato"/>
                <a:sym typeface="Lato"/>
              </a:defRPr>
            </a:lvl7pPr>
            <a:lvl8pPr lvl="7">
              <a:lnSpc>
                <a:spcPct val="115000"/>
              </a:lnSpc>
              <a:spcBef>
                <a:spcPts val="0"/>
              </a:spcBef>
              <a:spcAft>
                <a:spcPts val="1600"/>
              </a:spcAft>
              <a:buClr>
                <a:schemeClr val="dk1"/>
              </a:buClr>
              <a:buFont typeface="Lato"/>
              <a:defRPr>
                <a:solidFill>
                  <a:schemeClr val="dk1"/>
                </a:solidFill>
                <a:latin typeface="Lato"/>
                <a:ea typeface="Lato"/>
                <a:cs typeface="Lato"/>
                <a:sym typeface="Lato"/>
              </a:defRPr>
            </a:lvl8pPr>
            <a:lvl9pPr lvl="8">
              <a:lnSpc>
                <a:spcPct val="115000"/>
              </a:lnSpc>
              <a:spcBef>
                <a:spcPts val="0"/>
              </a:spcBef>
              <a:spcAft>
                <a:spcPts val="1600"/>
              </a:spcAft>
              <a:buClr>
                <a:schemeClr val="dk1"/>
              </a:buClr>
              <a:buFont typeface="Lato"/>
              <a:defRPr>
                <a:solidFill>
                  <a:schemeClr val="dk1"/>
                </a:solidFill>
                <a:latin typeface="Lato"/>
                <a:ea typeface="Lato"/>
                <a:cs typeface="Lato"/>
                <a:sym typeface="Lato"/>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1"/>
                </a:solidFill>
                <a:latin typeface="Lato"/>
                <a:ea typeface="Lato"/>
                <a:cs typeface="Lato"/>
                <a:sym typeface="La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ctrTitle"/>
          </p:nvPr>
        </p:nvSpPr>
        <p:spPr>
          <a:xfrm>
            <a:off x="630600" y="136800"/>
            <a:ext cx="7893000" cy="1853700"/>
          </a:xfrm>
          <a:prstGeom prst="rect">
            <a:avLst/>
          </a:prstGeom>
        </p:spPr>
        <p:txBody>
          <a:bodyPr anchorCtr="0" anchor="b" bIns="91425" lIns="91425" rIns="91425" tIns="91425">
            <a:noAutofit/>
          </a:bodyPr>
          <a:lstStyle/>
          <a:p>
            <a:pPr lvl="0">
              <a:spcBef>
                <a:spcPts val="0"/>
              </a:spcBef>
              <a:buNone/>
            </a:pPr>
            <a:r>
              <a:rPr lang="en"/>
              <a:t>Mindless Eating Project</a:t>
            </a:r>
          </a:p>
        </p:txBody>
      </p:sp>
      <p:sp>
        <p:nvSpPr>
          <p:cNvPr id="69" name="Shape 69"/>
          <p:cNvSpPr txBox="1"/>
          <p:nvPr>
            <p:ph idx="1" type="subTitle"/>
          </p:nvPr>
        </p:nvSpPr>
        <p:spPr>
          <a:xfrm>
            <a:off x="630600" y="3228375"/>
            <a:ext cx="7893000" cy="1274100"/>
          </a:xfrm>
          <a:prstGeom prst="rect">
            <a:avLst/>
          </a:prstGeom>
        </p:spPr>
        <p:txBody>
          <a:bodyPr anchorCtr="0" anchor="b" bIns="91425" lIns="91425" rIns="91425" tIns="91425">
            <a:noAutofit/>
          </a:bodyPr>
          <a:lstStyle/>
          <a:p>
            <a:pPr lvl="0">
              <a:spcBef>
                <a:spcPts val="0"/>
              </a:spcBef>
              <a:buNone/>
            </a:pPr>
            <a:r>
              <a:rPr lang="en"/>
              <a:t>Breana Figueroa, Jacob Carney, Hunter Purcell, Alexandra Cequeria</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Did the findings match the hypothesis? Why or why not?</a:t>
            </a:r>
            <a:br>
              <a:rPr lang="en"/>
            </a:br>
          </a:p>
        </p:txBody>
      </p:sp>
      <p:sp>
        <p:nvSpPr>
          <p:cNvPr id="123" name="Shape 123"/>
          <p:cNvSpPr txBox="1"/>
          <p:nvPr>
            <p:ph idx="1" type="body"/>
          </p:nvPr>
        </p:nvSpPr>
        <p:spPr>
          <a:xfrm>
            <a:off x="311700" y="1417800"/>
            <a:ext cx="8520600" cy="3150900"/>
          </a:xfrm>
          <a:prstGeom prst="rect">
            <a:avLst/>
          </a:prstGeom>
        </p:spPr>
        <p:txBody>
          <a:bodyPr anchorCtr="0" anchor="t" bIns="91425" lIns="91425" rIns="91425" tIns="91425">
            <a:noAutofit/>
          </a:bodyPr>
          <a:lstStyle/>
          <a:p>
            <a:pPr lvl="0">
              <a:spcBef>
                <a:spcPts val="0"/>
              </a:spcBef>
              <a:buNone/>
            </a:pPr>
            <a:r>
              <a:rPr lang="en"/>
              <a:t>The results did not match the hypothesis. The data proved that there was no significant correlation between the aesthetics of the picture and which one people preferred.  </a:t>
            </a: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73675"/>
            <a:ext cx="8520600" cy="645000"/>
          </a:xfrm>
          <a:prstGeom prst="rect">
            <a:avLst/>
          </a:prstGeom>
        </p:spPr>
        <p:txBody>
          <a:bodyPr anchorCtr="0" anchor="t" bIns="91425" lIns="91425" rIns="91425" tIns="91425">
            <a:noAutofit/>
          </a:bodyPr>
          <a:lstStyle/>
          <a:p>
            <a:pPr lvl="0">
              <a:spcBef>
                <a:spcPts val="0"/>
              </a:spcBef>
              <a:buNone/>
            </a:pPr>
            <a:r>
              <a:rPr lang="en"/>
              <a:t>What observations/opinions can you make regarding the results and the Longwood University population? </a:t>
            </a:r>
            <a:br>
              <a:rPr lang="en"/>
            </a:br>
          </a:p>
        </p:txBody>
      </p:sp>
      <p:sp>
        <p:nvSpPr>
          <p:cNvPr id="129" name="Shape 129"/>
          <p:cNvSpPr txBox="1"/>
          <p:nvPr>
            <p:ph idx="1" type="body"/>
          </p:nvPr>
        </p:nvSpPr>
        <p:spPr>
          <a:xfrm>
            <a:off x="311700" y="1609200"/>
            <a:ext cx="8520600" cy="3150900"/>
          </a:xfrm>
          <a:prstGeom prst="rect">
            <a:avLst/>
          </a:prstGeom>
        </p:spPr>
        <p:txBody>
          <a:bodyPr anchorCtr="0" anchor="t" bIns="91425" lIns="91425" rIns="91425" tIns="91425">
            <a:noAutofit/>
          </a:bodyPr>
          <a:lstStyle/>
          <a:p>
            <a:pPr lvl="0">
              <a:spcBef>
                <a:spcPts val="0"/>
              </a:spcBef>
              <a:buNone/>
            </a:pPr>
            <a:r>
              <a:rPr lang="en"/>
              <a:t>It can be concluded that Longwood Students usually do not pick what food they prefer based on if it looks aesthetically pleasing. Longwood students do not limit their preference of food based on price as well.</a:t>
            </a: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a:off x="311700" y="133525"/>
            <a:ext cx="8520600" cy="645000"/>
          </a:xfrm>
          <a:prstGeom prst="rect">
            <a:avLst/>
          </a:prstGeom>
        </p:spPr>
        <p:txBody>
          <a:bodyPr anchorCtr="0" anchor="t" bIns="91425" lIns="91425" rIns="91425" tIns="91425">
            <a:noAutofit/>
          </a:bodyPr>
          <a:lstStyle/>
          <a:p>
            <a:pPr lvl="0">
              <a:spcBef>
                <a:spcPts val="0"/>
              </a:spcBef>
              <a:buNone/>
            </a:pPr>
            <a:r>
              <a:rPr lang="en"/>
              <a:t>How can these results help to change “Mindless Eating?”</a:t>
            </a:r>
            <a:br>
              <a:rPr lang="en"/>
            </a:br>
          </a:p>
        </p:txBody>
      </p:sp>
      <p:sp>
        <p:nvSpPr>
          <p:cNvPr id="135" name="Shape 135"/>
          <p:cNvSpPr txBox="1"/>
          <p:nvPr>
            <p:ph idx="1" type="body"/>
          </p:nvPr>
        </p:nvSpPr>
        <p:spPr>
          <a:xfrm>
            <a:off x="311700" y="1417800"/>
            <a:ext cx="8520600" cy="3150900"/>
          </a:xfrm>
          <a:prstGeom prst="rect">
            <a:avLst/>
          </a:prstGeom>
        </p:spPr>
        <p:txBody>
          <a:bodyPr anchorCtr="0" anchor="t" bIns="91425" lIns="91425" rIns="91425" tIns="91425">
            <a:noAutofit/>
          </a:bodyPr>
          <a:lstStyle/>
          <a:p>
            <a:pPr lvl="0">
              <a:spcBef>
                <a:spcPts val="0"/>
              </a:spcBef>
              <a:buNone/>
            </a:pPr>
            <a:r>
              <a:rPr lang="en"/>
              <a:t>Although the results proved that Longwood students do not have a significant preference for the aesthetic of food, the data demonstrated Longwood students’ understanding of price range. These results can help students’ understanding of “mindless eating” by keeping  closer attention to the price of food and the health benefits- or detriments- that they are really paying for.</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sp>
        <p:nvSpPr>
          <p:cNvPr id="74" name="Shape 74"/>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Describe the topic and methods of the mini research study.  </a:t>
            </a:r>
            <a:br>
              <a:rPr lang="en"/>
            </a:br>
          </a:p>
        </p:txBody>
      </p:sp>
      <p:sp>
        <p:nvSpPr>
          <p:cNvPr id="75" name="Shape 75"/>
          <p:cNvSpPr txBox="1"/>
          <p:nvPr>
            <p:ph idx="1" type="body"/>
          </p:nvPr>
        </p:nvSpPr>
        <p:spPr>
          <a:xfrm>
            <a:off x="311700" y="1417800"/>
            <a:ext cx="8520600" cy="3150900"/>
          </a:xfrm>
          <a:prstGeom prst="rect">
            <a:avLst/>
          </a:prstGeom>
        </p:spPr>
        <p:txBody>
          <a:bodyPr anchorCtr="0" anchor="t" bIns="91425" lIns="91425" rIns="91425" tIns="91425">
            <a:noAutofit/>
          </a:bodyPr>
          <a:lstStyle/>
          <a:p>
            <a:pPr lvl="0">
              <a:spcBef>
                <a:spcPts val="0"/>
              </a:spcBef>
              <a:buNone/>
            </a:pPr>
            <a:r>
              <a:rPr lang="en"/>
              <a:t>We are researching the idea of aesthetic value in making food choices and purchases. We are using two photos of food and asking our participants opinion-based questions about the photos. Participants were asked to choose between the two pictures which one they would prefer to eat and which one would taste better. They were also asked about how much would you pay for each dish to see if aesthetic value impacted assumed price value.</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x="0" y="0"/>
          <a:ext cx="0" cy="0"/>
          <a:chOff x="0" y="0"/>
          <a:chExt cx="0" cy="0"/>
        </a:xfrm>
      </p:grpSpPr>
      <p:sp>
        <p:nvSpPr>
          <p:cNvPr id="80" name="Shape 80"/>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Data</a:t>
            </a:r>
          </a:p>
        </p:txBody>
      </p:sp>
      <p:graphicFrame>
        <p:nvGraphicFramePr>
          <p:cNvPr id="81" name="Shape 81"/>
          <p:cNvGraphicFramePr/>
          <p:nvPr/>
        </p:nvGraphicFramePr>
        <p:xfrm>
          <a:off x="284600" y="1093175"/>
          <a:ext cx="3000000" cy="3000000"/>
        </p:xfrm>
        <a:graphic>
          <a:graphicData uri="http://schemas.openxmlformats.org/drawingml/2006/table">
            <a:tbl>
              <a:tblPr>
                <a:noFill/>
                <a:tableStyleId>{E4B88E32-71C7-4A1E-88B4-6EA098C7BA28}</a:tableStyleId>
              </a:tblPr>
              <a:tblGrid>
                <a:gridCol w="1222350"/>
                <a:gridCol w="1271200"/>
                <a:gridCol w="1222350"/>
                <a:gridCol w="2016825"/>
                <a:gridCol w="1271200"/>
                <a:gridCol w="1271200"/>
              </a:tblGrid>
              <a:tr h="538150">
                <a:tc>
                  <a:txBody>
                    <a:bodyPr>
                      <a:noAutofit/>
                    </a:bodyPr>
                    <a:lstStyle/>
                    <a:p>
                      <a:pPr lvl="0" rtl="0" algn="ctr">
                        <a:lnSpc>
                          <a:spcPct val="115000"/>
                        </a:lnSpc>
                        <a:spcBef>
                          <a:spcPts val="0"/>
                        </a:spcBef>
                        <a:buNone/>
                      </a:pPr>
                      <a:r>
                        <a:rPr lang="en" sz="1200">
                          <a:solidFill>
                            <a:srgbClr val="FFFFFF"/>
                          </a:solidFill>
                        </a:rPr>
                        <a:t>SLIDES</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PREFER A</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PREFER B</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PROFESSIONAL PHOTO</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AVERAGE OF A</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AVERAGE OF B</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1</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A</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$14.36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12.5</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2</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B</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6.09</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4.78</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3</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B</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5.68</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6.77</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4</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B</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2.86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3.68</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B</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5.36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6.73</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A</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5.09</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7.09</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7</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7</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4</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B</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3.27</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5.68</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8</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1</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10</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B</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1.73</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2.7</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9</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10</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1</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A</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3.86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2.09</a:t>
                      </a:r>
                    </a:p>
                  </a:txBody>
                  <a:tcPr marT="19050" marB="19050" marR="28575" marL="28575" anchor="b"/>
                </a:tc>
              </a:tr>
              <a:tr h="295975">
                <a:tc>
                  <a:txBody>
                    <a:bodyPr>
                      <a:noAutofit/>
                    </a:bodyPr>
                    <a:lstStyle/>
                    <a:p>
                      <a:pPr lvl="0" rtl="0" algn="ctr">
                        <a:lnSpc>
                          <a:spcPct val="115000"/>
                        </a:lnSpc>
                        <a:spcBef>
                          <a:spcPts val="0"/>
                        </a:spcBef>
                        <a:buNone/>
                      </a:pPr>
                      <a:r>
                        <a:rPr lang="en" sz="1200">
                          <a:solidFill>
                            <a:srgbClr val="FFFFFF"/>
                          </a:solidFill>
                        </a:rPr>
                        <a:t>10</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6</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5</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A</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2.68</a:t>
                      </a:r>
                    </a:p>
                  </a:txBody>
                  <a:tcPr marT="19050" marB="19050" marR="28575" marL="28575" anchor="b"/>
                </a:tc>
                <a:tc>
                  <a:txBody>
                    <a:bodyPr>
                      <a:noAutofit/>
                    </a:bodyPr>
                    <a:lstStyle/>
                    <a:p>
                      <a:pPr lvl="0" rtl="0" algn="ctr">
                        <a:lnSpc>
                          <a:spcPct val="115000"/>
                        </a:lnSpc>
                        <a:spcBef>
                          <a:spcPts val="0"/>
                        </a:spcBef>
                        <a:buNone/>
                      </a:pPr>
                      <a:r>
                        <a:rPr lang="en" sz="1200">
                          <a:solidFill>
                            <a:srgbClr val="FFFFFF"/>
                          </a:solidFill>
                        </a:rPr>
                        <a:t>2</a:t>
                      </a:r>
                    </a:p>
                  </a:txBody>
                  <a:tcPr marT="19050" marB="19050" marR="28575" marL="28575" anchor="b"/>
                </a:tc>
              </a:tr>
            </a:tbl>
          </a:graphicData>
        </a:graphic>
      </p:graphicFrame>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title"/>
          </p:nvPr>
        </p:nvSpPr>
        <p:spPr>
          <a:xfrm>
            <a:off x="311700" y="45325"/>
            <a:ext cx="8520600" cy="645000"/>
          </a:xfrm>
          <a:prstGeom prst="rect">
            <a:avLst/>
          </a:prstGeom>
        </p:spPr>
        <p:txBody>
          <a:bodyPr anchorCtr="0" anchor="t" bIns="91425" lIns="91425" rIns="91425" tIns="91425">
            <a:noAutofit/>
          </a:bodyPr>
          <a:lstStyle/>
          <a:p>
            <a:pPr lvl="0">
              <a:spcBef>
                <a:spcPts val="0"/>
              </a:spcBef>
              <a:buNone/>
            </a:pPr>
            <a:r>
              <a:rPr lang="en"/>
              <a:t>Why is researching this particular topic and research relevant to the general population?</a:t>
            </a:r>
            <a:br>
              <a:rPr lang="en"/>
            </a:br>
          </a:p>
        </p:txBody>
      </p:sp>
      <p:sp>
        <p:nvSpPr>
          <p:cNvPr id="87" name="Shape 87"/>
          <p:cNvSpPr txBox="1"/>
          <p:nvPr>
            <p:ph idx="1" type="body"/>
          </p:nvPr>
        </p:nvSpPr>
        <p:spPr>
          <a:xfrm>
            <a:off x="311700" y="1369950"/>
            <a:ext cx="8520600" cy="3150900"/>
          </a:xfrm>
          <a:prstGeom prst="rect">
            <a:avLst/>
          </a:prstGeom>
        </p:spPr>
        <p:txBody>
          <a:bodyPr anchorCtr="0" anchor="t" bIns="91425" lIns="91425" rIns="91425" tIns="91425">
            <a:noAutofit/>
          </a:bodyPr>
          <a:lstStyle/>
          <a:p>
            <a:pPr lvl="0">
              <a:spcBef>
                <a:spcPts val="0"/>
              </a:spcBef>
              <a:buNone/>
            </a:pPr>
            <a:r>
              <a:rPr lang="en"/>
              <a:t>We are researching this topic because in Wansink’s theories, he has proven that aesthetics plays a major role in food appeal.  We want to see how it affects a person’s decision-making when it comes to food choices. Wansink gave an example where he suggested that if you give a person with a piece of cake on a paper plate and then gave them the same type of cake, but on a glass plate that it will taste better. Wansink believes the brain uses aesthetic appeal to contribute to the taste sensations and judgement when it comes to food. We want to test this idea and see if not only did the aesthetically pleasing photos seem more appealing, but if the participants would be more willing to pay more than that food. </a:t>
            </a: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Who was studied?</a:t>
            </a:r>
          </a:p>
        </p:txBody>
      </p:sp>
      <p:sp>
        <p:nvSpPr>
          <p:cNvPr id="93" name="Shape 93"/>
          <p:cNvSpPr txBox="1"/>
          <p:nvPr>
            <p:ph idx="1" type="body"/>
          </p:nvPr>
        </p:nvSpPr>
        <p:spPr>
          <a:xfrm>
            <a:off x="311700" y="1417800"/>
            <a:ext cx="8520600" cy="3150900"/>
          </a:xfrm>
          <a:prstGeom prst="rect">
            <a:avLst/>
          </a:prstGeom>
        </p:spPr>
        <p:txBody>
          <a:bodyPr anchorCtr="0" anchor="t" bIns="91425" lIns="91425" rIns="91425" tIns="91425">
            <a:noAutofit/>
          </a:bodyPr>
          <a:lstStyle/>
          <a:p>
            <a:pPr lvl="0" rtl="0">
              <a:spcBef>
                <a:spcPts val="0"/>
              </a:spcBef>
              <a:buNone/>
            </a:pPr>
            <a:r>
              <a:rPr lang="en"/>
              <a:t>The general population that was studied were students attending Longwood University ranging from 18 years old to 21 years old. They were randomly picked and had no previous knowledge of the experiment beforehand.</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What was the hypothesis?</a:t>
            </a:r>
            <a:br>
              <a:rPr lang="en"/>
            </a:br>
          </a:p>
        </p:txBody>
      </p:sp>
      <p:sp>
        <p:nvSpPr>
          <p:cNvPr id="99" name="Shape 99"/>
          <p:cNvSpPr txBox="1"/>
          <p:nvPr>
            <p:ph idx="1" type="body"/>
          </p:nvPr>
        </p:nvSpPr>
        <p:spPr>
          <a:xfrm>
            <a:off x="311700" y="1417800"/>
            <a:ext cx="8520600" cy="3150900"/>
          </a:xfrm>
          <a:prstGeom prst="rect">
            <a:avLst/>
          </a:prstGeom>
        </p:spPr>
        <p:txBody>
          <a:bodyPr anchorCtr="0" anchor="t" bIns="91425" lIns="91425" rIns="91425" tIns="91425">
            <a:noAutofit/>
          </a:bodyPr>
          <a:lstStyle/>
          <a:p>
            <a:pPr lvl="0">
              <a:spcBef>
                <a:spcPts val="0"/>
              </a:spcBef>
              <a:buNone/>
            </a:pPr>
            <a:r>
              <a:rPr lang="en"/>
              <a:t>People will find the professionally taken photo more appealing and be willing to pay more money.</a:t>
            </a: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State the study’s methods.</a:t>
            </a:r>
          </a:p>
        </p:txBody>
      </p:sp>
      <p:sp>
        <p:nvSpPr>
          <p:cNvPr id="105" name="Shape 105"/>
          <p:cNvSpPr txBox="1"/>
          <p:nvPr>
            <p:ph idx="1" type="body"/>
          </p:nvPr>
        </p:nvSpPr>
        <p:spPr>
          <a:xfrm>
            <a:off x="311700" y="1417800"/>
            <a:ext cx="8520600" cy="3150900"/>
          </a:xfrm>
          <a:prstGeom prst="rect">
            <a:avLst/>
          </a:prstGeom>
        </p:spPr>
        <p:txBody>
          <a:bodyPr anchorCtr="0" anchor="t" bIns="91425" lIns="91425" rIns="91425" tIns="91425">
            <a:noAutofit/>
          </a:bodyPr>
          <a:lstStyle/>
          <a:p>
            <a:pPr lvl="0" rtl="0">
              <a:spcBef>
                <a:spcPts val="0"/>
              </a:spcBef>
              <a:buNone/>
            </a:pPr>
            <a:r>
              <a:rPr lang="en"/>
              <a:t>Materials:</a:t>
            </a:r>
          </a:p>
          <a:p>
            <a:pPr lvl="0" rtl="0">
              <a:spcBef>
                <a:spcPts val="0"/>
              </a:spcBef>
              <a:buNone/>
            </a:pPr>
            <a:r>
              <a:rPr lang="en"/>
              <a:t>-A slideshow with pairs of pictures</a:t>
            </a:r>
          </a:p>
          <a:p>
            <a:pPr lvl="0">
              <a:spcBef>
                <a:spcPts val="0"/>
              </a:spcBef>
              <a:buNone/>
            </a:pPr>
            <a:r>
              <a:rPr lang="en"/>
              <a:t>-Each subject was shown each slide and asked to pick the food they would choose, which one they thought would taste better, and how much they would pay for both.</a:t>
            </a: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What were the findings of the research? </a:t>
            </a:r>
          </a:p>
        </p:txBody>
      </p:sp>
      <p:sp>
        <p:nvSpPr>
          <p:cNvPr id="111" name="Shape 111"/>
          <p:cNvSpPr txBox="1"/>
          <p:nvPr>
            <p:ph idx="1" type="body"/>
          </p:nvPr>
        </p:nvSpPr>
        <p:spPr>
          <a:xfrm>
            <a:off x="311700" y="1417800"/>
            <a:ext cx="8520600" cy="3150900"/>
          </a:xfrm>
          <a:prstGeom prst="rect">
            <a:avLst/>
          </a:prstGeom>
        </p:spPr>
        <p:txBody>
          <a:bodyPr anchorCtr="0" anchor="t" bIns="91425" lIns="91425" rIns="91425" tIns="91425">
            <a:noAutofit/>
          </a:bodyPr>
          <a:lstStyle/>
          <a:p>
            <a:pPr lvl="0" rtl="0">
              <a:spcBef>
                <a:spcPts val="0"/>
              </a:spcBef>
              <a:buNone/>
            </a:pPr>
            <a:r>
              <a:rPr lang="en"/>
              <a:t>For the most part, the results are even in favor of both pictures. Many of the slides had approximately even votes for both pictures. The subjects also tended to price the food in the professional photos at a slightly higher value than the food that was not. However, based on the results of food preference, the subjects did not base their preference on their estimated price.</a:t>
            </a: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311700" y="372725"/>
            <a:ext cx="8520600" cy="645000"/>
          </a:xfrm>
          <a:prstGeom prst="rect">
            <a:avLst/>
          </a:prstGeom>
        </p:spPr>
        <p:txBody>
          <a:bodyPr anchorCtr="0" anchor="t" bIns="91425" lIns="91425" rIns="91425" tIns="91425">
            <a:noAutofit/>
          </a:bodyPr>
          <a:lstStyle/>
          <a:p>
            <a:pPr lvl="0">
              <a:spcBef>
                <a:spcPts val="0"/>
              </a:spcBef>
              <a:buNone/>
            </a:pPr>
            <a:r>
              <a:rPr lang="en"/>
              <a:t>Were results similar throughout the subjects tested? Why or why not?</a:t>
            </a:r>
            <a:br>
              <a:rPr lang="en"/>
            </a:br>
          </a:p>
        </p:txBody>
      </p:sp>
      <p:sp>
        <p:nvSpPr>
          <p:cNvPr id="117" name="Shape 117"/>
          <p:cNvSpPr txBox="1"/>
          <p:nvPr>
            <p:ph idx="1" type="body"/>
          </p:nvPr>
        </p:nvSpPr>
        <p:spPr>
          <a:xfrm>
            <a:off x="311700" y="1417800"/>
            <a:ext cx="8520600" cy="3150900"/>
          </a:xfrm>
          <a:prstGeom prst="rect">
            <a:avLst/>
          </a:prstGeom>
        </p:spPr>
        <p:txBody>
          <a:bodyPr anchorCtr="0" anchor="t" bIns="91425" lIns="91425" rIns="91425" tIns="91425">
            <a:noAutofit/>
          </a:bodyPr>
          <a:lstStyle/>
          <a:p>
            <a:pPr lvl="0">
              <a:spcBef>
                <a:spcPts val="0"/>
              </a:spcBef>
              <a:buNone/>
            </a:pPr>
            <a:r>
              <a:rPr lang="en"/>
              <a:t>The results were split almost evenly among the subjects. For most of the slides, half chose option A and half chose option B.  With the exception of slides nine and ten, there was not a picture that stood out as more appealing than the other.</a:t>
            </a: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ue-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