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11/24/2015</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11/24/2015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11/24/2015</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11/24/2015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11/24/2015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11/24/2015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11/24/2015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11/24/2015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11/24/2015</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Three </a:t>
            </a:r>
            <a:r>
              <a:rPr lang="en-US" sz="5400" dirty="0" smtClean="0"/>
              <a:t>ages Project</a:t>
            </a:r>
            <a:endParaRPr lang="en-US" sz="5400" dirty="0"/>
          </a:p>
        </p:txBody>
      </p:sp>
      <p:sp>
        <p:nvSpPr>
          <p:cNvPr id="3" name="Subtitle 2"/>
          <p:cNvSpPr>
            <a:spLocks noGrp="1"/>
          </p:cNvSpPr>
          <p:nvPr>
            <p:ph type="subTitle" idx="1"/>
          </p:nvPr>
        </p:nvSpPr>
        <p:spPr>
          <a:xfrm>
            <a:off x="1562100" y="4224270"/>
            <a:ext cx="9070848" cy="914993"/>
          </a:xfrm>
        </p:spPr>
        <p:txBody>
          <a:bodyPr/>
          <a:lstStyle/>
          <a:p>
            <a:r>
              <a:rPr lang="en-US" dirty="0" smtClean="0"/>
              <a:t>By Alex </a:t>
            </a:r>
            <a:r>
              <a:rPr lang="en-US" dirty="0" err="1" smtClean="0"/>
              <a:t>Cequeria</a:t>
            </a:r>
            <a:endParaRPr lang="en-US" dirty="0"/>
          </a:p>
        </p:txBody>
      </p:sp>
    </p:spTree>
    <p:extLst>
      <p:ext uri="{BB962C8B-B14F-4D97-AF65-F5344CB8AC3E}">
        <p14:creationId xmlns:p14="http://schemas.microsoft.com/office/powerpoint/2010/main" val="2402559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Theorists</a:t>
            </a:r>
            <a:endParaRPr lang="en-US" dirty="0"/>
          </a:p>
        </p:txBody>
      </p:sp>
      <p:sp>
        <p:nvSpPr>
          <p:cNvPr id="3" name="Content Placeholder 2"/>
          <p:cNvSpPr>
            <a:spLocks noGrp="1"/>
          </p:cNvSpPr>
          <p:nvPr>
            <p:ph idx="1"/>
          </p:nvPr>
        </p:nvSpPr>
        <p:spPr/>
        <p:txBody>
          <a:bodyPr>
            <a:normAutofit/>
          </a:bodyPr>
          <a:lstStyle/>
          <a:p>
            <a:pPr>
              <a:lnSpc>
                <a:spcPct val="200000"/>
              </a:lnSpc>
              <a:buFont typeface="Wingdings" panose="05000000000000000000" pitchFamily="2" charset="2"/>
              <a:buChar char="v"/>
            </a:pPr>
            <a:r>
              <a:rPr lang="en-US" sz="2400" dirty="0" smtClean="0">
                <a:solidFill>
                  <a:schemeClr val="tx2"/>
                </a:solidFill>
              </a:rPr>
              <a:t> </a:t>
            </a:r>
            <a:r>
              <a:rPr lang="en-US" sz="2400" dirty="0" smtClean="0">
                <a:solidFill>
                  <a:schemeClr val="tx2"/>
                </a:solidFill>
              </a:rPr>
              <a:t>Kohlberg</a:t>
            </a:r>
            <a:endParaRPr lang="en-US" sz="2400" dirty="0" smtClean="0">
              <a:solidFill>
                <a:schemeClr val="tx2"/>
              </a:solidFill>
            </a:endParaRPr>
          </a:p>
          <a:p>
            <a:pPr>
              <a:lnSpc>
                <a:spcPct val="200000"/>
              </a:lnSpc>
              <a:buFont typeface="Wingdings" panose="05000000000000000000" pitchFamily="2" charset="2"/>
              <a:buChar char="v"/>
            </a:pPr>
            <a:r>
              <a:rPr lang="en-US" sz="2400" dirty="0" smtClean="0">
                <a:solidFill>
                  <a:schemeClr val="tx2"/>
                </a:solidFill>
              </a:rPr>
              <a:t> Damon</a:t>
            </a:r>
          </a:p>
          <a:p>
            <a:pPr>
              <a:lnSpc>
                <a:spcPct val="200000"/>
              </a:lnSpc>
              <a:buFont typeface="Wingdings" panose="05000000000000000000" pitchFamily="2" charset="2"/>
              <a:buChar char="v"/>
            </a:pPr>
            <a:r>
              <a:rPr lang="en-US" sz="2400" dirty="0" err="1" smtClean="0">
                <a:solidFill>
                  <a:schemeClr val="tx2"/>
                </a:solidFill>
              </a:rPr>
              <a:t>Ginzberg</a:t>
            </a:r>
            <a:endParaRPr lang="en-US" sz="2400" dirty="0" smtClean="0">
              <a:solidFill>
                <a:schemeClr val="tx2"/>
              </a:solidFill>
            </a:endParaRPr>
          </a:p>
          <a:p>
            <a:pPr>
              <a:lnSpc>
                <a:spcPct val="200000"/>
              </a:lnSpc>
              <a:buFont typeface="Wingdings" panose="05000000000000000000" pitchFamily="2" charset="2"/>
              <a:buChar char="v"/>
            </a:pPr>
            <a:r>
              <a:rPr lang="en-US" sz="2400" dirty="0" smtClean="0">
                <a:solidFill>
                  <a:schemeClr val="tx2"/>
                </a:solidFill>
              </a:rPr>
              <a:t>Holland</a:t>
            </a:r>
            <a:endParaRPr lang="en-US" sz="2400" dirty="0">
              <a:solidFill>
                <a:schemeClr val="tx2"/>
              </a:solidFill>
            </a:endParaRPr>
          </a:p>
        </p:txBody>
      </p:sp>
    </p:spTree>
    <p:extLst>
      <p:ext uri="{BB962C8B-B14F-4D97-AF65-F5344CB8AC3E}">
        <p14:creationId xmlns:p14="http://schemas.microsoft.com/office/powerpoint/2010/main" val="260600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7439"/>
            <a:ext cx="10058400" cy="1371600"/>
          </a:xfrm>
        </p:spPr>
        <p:txBody>
          <a:bodyPr/>
          <a:lstStyle/>
          <a:p>
            <a:pPr algn="ctr"/>
            <a:r>
              <a:rPr lang="en-US" dirty="0" smtClean="0"/>
              <a:t>Questions</a:t>
            </a:r>
            <a:endParaRPr lang="en-US" dirty="0"/>
          </a:p>
        </p:txBody>
      </p:sp>
      <p:sp>
        <p:nvSpPr>
          <p:cNvPr id="3" name="Content Placeholder 2"/>
          <p:cNvSpPr>
            <a:spLocks noGrp="1"/>
          </p:cNvSpPr>
          <p:nvPr>
            <p:ph idx="1"/>
          </p:nvPr>
        </p:nvSpPr>
        <p:spPr>
          <a:xfrm>
            <a:off x="1066800" y="1150083"/>
            <a:ext cx="10058400" cy="5707917"/>
          </a:xfrm>
        </p:spPr>
        <p:txBody>
          <a:bodyPr>
            <a:normAutofit/>
          </a:bodyPr>
          <a:lstStyle/>
          <a:p>
            <a:pPr>
              <a:lnSpc>
                <a:spcPct val="150000"/>
              </a:lnSpc>
            </a:pPr>
            <a:r>
              <a:rPr lang="en-US" b="1" dirty="0" smtClean="0"/>
              <a:t>Have you grown a lot in the past year? </a:t>
            </a:r>
            <a:r>
              <a:rPr lang="en-US" dirty="0" smtClean="0"/>
              <a:t>If so, how much? What kinds of food did you eat, and how much food did you eat?</a:t>
            </a:r>
          </a:p>
          <a:p>
            <a:pPr>
              <a:lnSpc>
                <a:spcPct val="150000"/>
              </a:lnSpc>
            </a:pPr>
            <a:r>
              <a:rPr lang="en-US" b="1" dirty="0" smtClean="0"/>
              <a:t>Is it bad to take things that aren’t yours? Why? // Why are there laws against stealing?</a:t>
            </a:r>
          </a:p>
          <a:p>
            <a:pPr>
              <a:lnSpc>
                <a:spcPct val="150000"/>
              </a:lnSpc>
            </a:pPr>
            <a:r>
              <a:rPr lang="en-US" dirty="0" smtClean="0"/>
              <a:t>Tom is reading a book. He stops reading the book and puts it into drawer A, then leaves the room. While he is gone, Bill comes into the room and moves the book to Drawer B. </a:t>
            </a:r>
            <a:r>
              <a:rPr lang="en-US" b="1" dirty="0" smtClean="0"/>
              <a:t>When Tom comes back, where will he look for the book?</a:t>
            </a:r>
          </a:p>
          <a:p>
            <a:pPr>
              <a:lnSpc>
                <a:spcPct val="150000"/>
              </a:lnSpc>
            </a:pPr>
            <a:r>
              <a:rPr lang="en-US" b="1" dirty="0" smtClean="0"/>
              <a:t>Who are your close friends?</a:t>
            </a:r>
            <a:r>
              <a:rPr lang="en-US" dirty="0" smtClean="0"/>
              <a:t> How long have you known them? What do you like about them? Are you two similar or different?</a:t>
            </a:r>
          </a:p>
          <a:p>
            <a:pPr>
              <a:lnSpc>
                <a:spcPct val="150000"/>
              </a:lnSpc>
            </a:pPr>
            <a:r>
              <a:rPr lang="en-US" b="1" dirty="0" smtClean="0"/>
              <a:t>What do you want to be when you grow up? </a:t>
            </a:r>
            <a:r>
              <a:rPr lang="en-US" dirty="0" smtClean="0"/>
              <a:t>What made you make that decision? What does a person with that job do?</a:t>
            </a:r>
          </a:p>
          <a:p>
            <a:pPr>
              <a:lnSpc>
                <a:spcPct val="150000"/>
              </a:lnSpc>
            </a:pPr>
            <a:r>
              <a:rPr lang="en-US" b="1" dirty="0" smtClean="0"/>
              <a:t>What is the heaviest item you can pick up? </a:t>
            </a:r>
            <a:r>
              <a:rPr lang="en-US" dirty="0" smtClean="0"/>
              <a:t>Can you compare it to something else?</a:t>
            </a:r>
            <a:endParaRPr lang="en-US" dirty="0"/>
          </a:p>
        </p:txBody>
      </p:sp>
    </p:spTree>
    <p:extLst>
      <p:ext uri="{BB962C8B-B14F-4D97-AF65-F5344CB8AC3E}">
        <p14:creationId xmlns:p14="http://schemas.microsoft.com/office/powerpoint/2010/main" val="200817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Subjects</a:t>
            </a:r>
            <a:endParaRPr lang="en-US" dirty="0"/>
          </a:p>
        </p:txBody>
      </p:sp>
      <p:sp>
        <p:nvSpPr>
          <p:cNvPr id="3" name="Text Placeholder 2"/>
          <p:cNvSpPr>
            <a:spLocks noGrp="1"/>
          </p:cNvSpPr>
          <p:nvPr>
            <p:ph type="body" idx="1"/>
          </p:nvPr>
        </p:nvSpPr>
        <p:spPr>
          <a:xfrm>
            <a:off x="1069848" y="2074334"/>
            <a:ext cx="2871087" cy="640080"/>
          </a:xfrm>
        </p:spPr>
        <p:txBody>
          <a:bodyPr>
            <a:noAutofit/>
          </a:bodyPr>
          <a:lstStyle/>
          <a:p>
            <a:r>
              <a:rPr lang="en-US" sz="4000" dirty="0" smtClean="0"/>
              <a:t>Kayla</a:t>
            </a:r>
            <a:endParaRPr lang="en-US" sz="4000" dirty="0"/>
          </a:p>
        </p:txBody>
      </p:sp>
      <p:sp>
        <p:nvSpPr>
          <p:cNvPr id="4" name="Content Placeholder 3"/>
          <p:cNvSpPr>
            <a:spLocks noGrp="1"/>
          </p:cNvSpPr>
          <p:nvPr>
            <p:ph sz="half" idx="2"/>
          </p:nvPr>
        </p:nvSpPr>
        <p:spPr>
          <a:xfrm>
            <a:off x="1044520" y="2756581"/>
            <a:ext cx="2896415" cy="3200400"/>
          </a:xfrm>
        </p:spPr>
        <p:txBody>
          <a:bodyPr/>
          <a:lstStyle/>
          <a:p>
            <a:pPr>
              <a:lnSpc>
                <a:spcPct val="200000"/>
              </a:lnSpc>
              <a:buFont typeface="Wingdings" panose="05000000000000000000" pitchFamily="2" charset="2"/>
              <a:buChar char="v"/>
            </a:pPr>
            <a:r>
              <a:rPr lang="en-US" sz="2800" dirty="0" smtClean="0"/>
              <a:t> 6 years old</a:t>
            </a:r>
          </a:p>
          <a:p>
            <a:pPr marL="0" indent="0">
              <a:lnSpc>
                <a:spcPct val="200000"/>
              </a:lnSpc>
              <a:buNone/>
            </a:pPr>
            <a:endParaRPr lang="en-US" dirty="0" smtClean="0"/>
          </a:p>
          <a:p>
            <a:pPr>
              <a:lnSpc>
                <a:spcPct val="200000"/>
              </a:lnSpc>
              <a:buFont typeface="Wingdings" panose="05000000000000000000" pitchFamily="2" charset="2"/>
              <a:buChar char="v"/>
            </a:pPr>
            <a:endParaRPr lang="en-US" dirty="0"/>
          </a:p>
        </p:txBody>
      </p:sp>
      <p:sp>
        <p:nvSpPr>
          <p:cNvPr id="5" name="Text Placeholder 4"/>
          <p:cNvSpPr>
            <a:spLocks noGrp="1"/>
          </p:cNvSpPr>
          <p:nvPr>
            <p:ph type="body" sz="quarter" idx="3"/>
          </p:nvPr>
        </p:nvSpPr>
        <p:spPr>
          <a:xfrm>
            <a:off x="6505613" y="2075169"/>
            <a:ext cx="4754880" cy="640080"/>
          </a:xfrm>
        </p:spPr>
        <p:txBody>
          <a:bodyPr>
            <a:noAutofit/>
          </a:bodyPr>
          <a:lstStyle/>
          <a:p>
            <a:r>
              <a:rPr lang="en-US" sz="4000" dirty="0" smtClean="0"/>
              <a:t>Judith</a:t>
            </a:r>
            <a:endParaRPr lang="en-US" sz="4000" dirty="0"/>
          </a:p>
        </p:txBody>
      </p:sp>
      <p:sp>
        <p:nvSpPr>
          <p:cNvPr id="6" name="Content Placeholder 5"/>
          <p:cNvSpPr>
            <a:spLocks noGrp="1"/>
          </p:cNvSpPr>
          <p:nvPr>
            <p:ph sz="quarter" idx="4"/>
          </p:nvPr>
        </p:nvSpPr>
        <p:spPr>
          <a:xfrm>
            <a:off x="7370171" y="2756581"/>
            <a:ext cx="3890322" cy="3200400"/>
          </a:xfrm>
        </p:spPr>
        <p:txBody>
          <a:bodyPr>
            <a:normAutofit/>
          </a:bodyPr>
          <a:lstStyle/>
          <a:p>
            <a:pPr>
              <a:lnSpc>
                <a:spcPct val="200000"/>
              </a:lnSpc>
              <a:buFont typeface="Wingdings" panose="05000000000000000000" pitchFamily="2" charset="2"/>
              <a:buChar char="v"/>
            </a:pPr>
            <a:r>
              <a:rPr lang="en-US" sz="2800" dirty="0" smtClean="0"/>
              <a:t> 18 years </a:t>
            </a:r>
            <a:r>
              <a:rPr lang="en-US" sz="2800" dirty="0" smtClean="0"/>
              <a:t>old</a:t>
            </a:r>
            <a:endParaRPr lang="en-US" sz="2800" dirty="0" smtClean="0"/>
          </a:p>
        </p:txBody>
      </p:sp>
      <p:sp>
        <p:nvSpPr>
          <p:cNvPr id="7" name="TextBox 6"/>
          <p:cNvSpPr txBox="1"/>
          <p:nvPr/>
        </p:nvSpPr>
        <p:spPr>
          <a:xfrm>
            <a:off x="4821828" y="1771696"/>
            <a:ext cx="2548343" cy="984885"/>
          </a:xfrm>
          <a:prstGeom prst="rect">
            <a:avLst/>
          </a:prstGeom>
          <a:noFill/>
        </p:spPr>
        <p:txBody>
          <a:bodyPr wrap="square" rtlCol="0">
            <a:spAutoFit/>
          </a:bodyPr>
          <a:lstStyle/>
          <a:p>
            <a:r>
              <a:rPr lang="en-US" dirty="0" smtClean="0">
                <a:solidFill>
                  <a:schemeClr val="tx2"/>
                </a:solidFill>
              </a:rPr>
              <a:t>                  </a:t>
            </a:r>
            <a:r>
              <a:rPr lang="en-US" sz="4000" dirty="0" smtClean="0">
                <a:solidFill>
                  <a:schemeClr val="tx2"/>
                </a:solidFill>
              </a:rPr>
              <a:t>Olivia</a:t>
            </a:r>
            <a:endParaRPr lang="en-US" sz="4000" dirty="0">
              <a:solidFill>
                <a:schemeClr val="tx2"/>
              </a:solidFill>
            </a:endParaRPr>
          </a:p>
        </p:txBody>
      </p:sp>
      <p:sp>
        <p:nvSpPr>
          <p:cNvPr id="8" name="TextBox 7"/>
          <p:cNvSpPr txBox="1"/>
          <p:nvPr/>
        </p:nvSpPr>
        <p:spPr>
          <a:xfrm>
            <a:off x="4073181" y="2756581"/>
            <a:ext cx="3296990" cy="1231106"/>
          </a:xfrm>
          <a:prstGeom prst="rect">
            <a:avLst/>
          </a:prstGeom>
          <a:noFill/>
        </p:spPr>
        <p:txBody>
          <a:bodyPr wrap="square" rtlCol="0">
            <a:spAutoFit/>
          </a:bodyPr>
          <a:lstStyle/>
          <a:p>
            <a:pPr marL="285750" indent="-285750">
              <a:lnSpc>
                <a:spcPct val="200000"/>
              </a:lnSpc>
              <a:buFont typeface="Wingdings" panose="05000000000000000000" pitchFamily="2" charset="2"/>
              <a:buChar char="v"/>
            </a:pPr>
            <a:r>
              <a:rPr lang="en-US" sz="2800" dirty="0" smtClean="0"/>
              <a:t>12 years old</a:t>
            </a:r>
          </a:p>
          <a:p>
            <a:endParaRPr lang="en-US" dirty="0"/>
          </a:p>
        </p:txBody>
      </p:sp>
    </p:spTree>
    <p:extLst>
      <p:ext uri="{BB962C8B-B14F-4D97-AF65-F5344CB8AC3E}">
        <p14:creationId xmlns:p14="http://schemas.microsoft.com/office/powerpoint/2010/main" val="175779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Have you grown a lot in the past year?</a:t>
            </a:r>
            <a:endParaRPr lang="en-US" sz="3600" dirty="0"/>
          </a:p>
        </p:txBody>
      </p:sp>
      <p:sp>
        <p:nvSpPr>
          <p:cNvPr id="3" name="Content Placeholder 2"/>
          <p:cNvSpPr>
            <a:spLocks noGrp="1"/>
          </p:cNvSpPr>
          <p:nvPr>
            <p:ph idx="1"/>
          </p:nvPr>
        </p:nvSpPr>
        <p:spPr/>
        <p:txBody>
          <a:bodyPr/>
          <a:lstStyle/>
          <a:p>
            <a:pPr marL="0" indent="0">
              <a:buNone/>
            </a:pPr>
            <a:r>
              <a:rPr lang="en-US" sz="2400" dirty="0" smtClean="0">
                <a:solidFill>
                  <a:schemeClr val="tx2"/>
                </a:solidFill>
              </a:rPr>
              <a:t>Kayla: </a:t>
            </a:r>
            <a:r>
              <a:rPr lang="en-US" dirty="0" smtClean="0"/>
              <a:t>“Yes</a:t>
            </a:r>
            <a:r>
              <a:rPr lang="en-US" dirty="0" smtClean="0"/>
              <a:t>. </a:t>
            </a:r>
            <a:r>
              <a:rPr lang="en-US" dirty="0" smtClean="0"/>
              <a:t>I ate chicken nuggets.”</a:t>
            </a:r>
            <a:endParaRPr lang="en-US" dirty="0" smtClean="0"/>
          </a:p>
          <a:p>
            <a:pPr marL="0" indent="0">
              <a:buNone/>
            </a:pPr>
            <a:endParaRPr lang="en-US" dirty="0"/>
          </a:p>
          <a:p>
            <a:pPr marL="0" indent="0">
              <a:buNone/>
            </a:pPr>
            <a:endParaRPr lang="en-US" dirty="0" smtClean="0"/>
          </a:p>
          <a:p>
            <a:pPr marL="0" indent="0">
              <a:buNone/>
            </a:pPr>
            <a:r>
              <a:rPr lang="en-US" sz="2400" dirty="0" smtClean="0">
                <a:solidFill>
                  <a:schemeClr val="tx2"/>
                </a:solidFill>
              </a:rPr>
              <a:t>Olivia: </a:t>
            </a:r>
            <a:r>
              <a:rPr lang="en-US" dirty="0"/>
              <a:t>“Height-wise</a:t>
            </a:r>
            <a:r>
              <a:rPr lang="en-US" dirty="0" smtClean="0"/>
              <a:t>? A little, maybe? I ate a lot of food…steak, fries, burgers.”</a:t>
            </a:r>
            <a:endParaRPr lang="en-US" dirty="0" smtClean="0"/>
          </a:p>
          <a:p>
            <a:pPr marL="0" indent="0">
              <a:buNone/>
            </a:pPr>
            <a:endParaRPr lang="en-US" dirty="0" smtClean="0"/>
          </a:p>
          <a:p>
            <a:pPr marL="0" indent="0">
              <a:buNone/>
            </a:pPr>
            <a:endParaRPr lang="en-US" dirty="0" smtClean="0"/>
          </a:p>
          <a:p>
            <a:pPr marL="0" indent="0">
              <a:buNone/>
            </a:pPr>
            <a:r>
              <a:rPr lang="en-US" sz="2400" dirty="0" smtClean="0">
                <a:solidFill>
                  <a:schemeClr val="tx2"/>
                </a:solidFill>
              </a:rPr>
              <a:t>Judith: </a:t>
            </a:r>
            <a:r>
              <a:rPr lang="en-US" dirty="0" smtClean="0"/>
              <a:t>“No</a:t>
            </a:r>
            <a:r>
              <a:rPr lang="en-US" dirty="0" smtClean="0"/>
              <a:t>. </a:t>
            </a:r>
            <a:r>
              <a:rPr lang="en-US" dirty="0"/>
              <a:t>I</a:t>
            </a:r>
            <a:r>
              <a:rPr lang="en-US" dirty="0" smtClean="0"/>
              <a:t> </a:t>
            </a:r>
            <a:r>
              <a:rPr lang="en-US" dirty="0" smtClean="0"/>
              <a:t>ate cereal for </a:t>
            </a:r>
            <a:r>
              <a:rPr lang="en-US" dirty="0" smtClean="0"/>
              <a:t>breakfast </a:t>
            </a:r>
            <a:r>
              <a:rPr lang="en-US" dirty="0" smtClean="0"/>
              <a:t>and meat and vegetables for </a:t>
            </a:r>
            <a:r>
              <a:rPr lang="en-US" dirty="0" smtClean="0"/>
              <a:t>dinner…I probably 	ate a lot of food.”</a:t>
            </a:r>
            <a:endParaRPr lang="en-US" dirty="0" smtClean="0"/>
          </a:p>
          <a:p>
            <a:pPr marL="0" indent="0">
              <a:buNone/>
            </a:pPr>
            <a:endParaRPr lang="en-US" dirty="0"/>
          </a:p>
        </p:txBody>
      </p:sp>
    </p:spTree>
    <p:extLst>
      <p:ext uri="{BB962C8B-B14F-4D97-AF65-F5344CB8AC3E}">
        <p14:creationId xmlns:p14="http://schemas.microsoft.com/office/powerpoint/2010/main" val="396176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000" b="1" dirty="0" smtClean="0"/>
              <a:t>Is it bad to take things that aren’t yours?//Why are there laws against stealing?</a:t>
            </a:r>
            <a:endParaRPr lang="en-US" sz="2000" b="1" dirty="0"/>
          </a:p>
        </p:txBody>
      </p:sp>
      <p:sp>
        <p:nvSpPr>
          <p:cNvPr id="3" name="Content Placeholder 2"/>
          <p:cNvSpPr>
            <a:spLocks noGrp="1"/>
          </p:cNvSpPr>
          <p:nvPr>
            <p:ph idx="1"/>
          </p:nvPr>
        </p:nvSpPr>
        <p:spPr/>
        <p:txBody>
          <a:bodyPr/>
          <a:lstStyle/>
          <a:p>
            <a:pPr marL="0" indent="0">
              <a:buNone/>
            </a:pPr>
            <a:r>
              <a:rPr lang="en-US" sz="2400" dirty="0" smtClean="0">
                <a:solidFill>
                  <a:schemeClr val="tx2"/>
                </a:solidFill>
              </a:rPr>
              <a:t>Kayla: </a:t>
            </a:r>
            <a:r>
              <a:rPr lang="en-US" dirty="0" smtClean="0"/>
              <a:t>“It’s </a:t>
            </a:r>
            <a:r>
              <a:rPr lang="en-US" dirty="0" smtClean="0"/>
              <a:t>bad to take things that aren’t yours </a:t>
            </a:r>
            <a:r>
              <a:rPr lang="en-US" dirty="0" smtClean="0"/>
              <a:t>because people </a:t>
            </a:r>
            <a:r>
              <a:rPr lang="en-US" dirty="0" smtClean="0"/>
              <a:t>probably tell on you.”</a:t>
            </a:r>
            <a:endParaRPr lang="en-US" sz="2000" dirty="0" smtClean="0">
              <a:solidFill>
                <a:schemeClr val="tx2"/>
              </a:solidFill>
            </a:endParaRPr>
          </a:p>
          <a:p>
            <a:pPr marL="0" indent="0">
              <a:buNone/>
            </a:pPr>
            <a:endParaRPr lang="en-US" dirty="0" smtClean="0"/>
          </a:p>
          <a:p>
            <a:pPr marL="0" indent="0">
              <a:buNone/>
            </a:pPr>
            <a:endParaRPr lang="en-US" dirty="0"/>
          </a:p>
          <a:p>
            <a:pPr marL="0" indent="0">
              <a:buNone/>
            </a:pPr>
            <a:r>
              <a:rPr lang="en-US" sz="2400" dirty="0" smtClean="0">
                <a:solidFill>
                  <a:schemeClr val="tx2"/>
                </a:solidFill>
              </a:rPr>
              <a:t>Olivia: </a:t>
            </a:r>
            <a:r>
              <a:rPr lang="en-US" dirty="0" smtClean="0"/>
              <a:t>“</a:t>
            </a:r>
            <a:r>
              <a:rPr lang="en-US" dirty="0" smtClean="0"/>
              <a:t>Stealing </a:t>
            </a:r>
            <a:r>
              <a:rPr lang="en-US" dirty="0"/>
              <a:t>is bad </a:t>
            </a:r>
            <a:r>
              <a:rPr lang="en-US" dirty="0" smtClean="0"/>
              <a:t>because…it’s </a:t>
            </a:r>
            <a:r>
              <a:rPr lang="en-US" dirty="0"/>
              <a:t>like, taking what’s not yours…and </a:t>
            </a:r>
            <a:r>
              <a:rPr lang="en-US" dirty="0" smtClean="0"/>
              <a:t>it </a:t>
            </a:r>
            <a:r>
              <a:rPr lang="en-US" dirty="0"/>
              <a:t>causes </a:t>
            </a:r>
            <a:r>
              <a:rPr lang="en-US" dirty="0" smtClean="0"/>
              <a:t>	problems </a:t>
            </a:r>
            <a:r>
              <a:rPr lang="en-US" dirty="0"/>
              <a:t>for other people? And stuff I guess</a:t>
            </a:r>
            <a:r>
              <a:rPr lang="en-US" dirty="0" smtClean="0"/>
              <a:t>.”</a:t>
            </a:r>
            <a:endParaRPr lang="en-US" dirty="0"/>
          </a:p>
          <a:p>
            <a:pPr marL="0" indent="0">
              <a:buNone/>
            </a:pPr>
            <a:endParaRPr lang="en-US" dirty="0" smtClean="0"/>
          </a:p>
          <a:p>
            <a:pPr marL="0" indent="0">
              <a:buNone/>
            </a:pPr>
            <a:endParaRPr lang="en-US" dirty="0"/>
          </a:p>
          <a:p>
            <a:pPr marL="0" indent="0">
              <a:buNone/>
            </a:pPr>
            <a:r>
              <a:rPr lang="en-US" sz="2400" dirty="0" smtClean="0">
                <a:solidFill>
                  <a:schemeClr val="tx2"/>
                </a:solidFill>
              </a:rPr>
              <a:t>Judith: </a:t>
            </a:r>
            <a:r>
              <a:rPr lang="en-US" dirty="0" smtClean="0"/>
              <a:t>“</a:t>
            </a:r>
            <a:r>
              <a:rPr lang="en-US" sz="2000" dirty="0" smtClean="0"/>
              <a:t>Stealing </a:t>
            </a:r>
            <a:r>
              <a:rPr lang="en-US" sz="2000" dirty="0" smtClean="0"/>
              <a:t>is wrong, but there are reasons for stealing under very certain 	circumstances</a:t>
            </a:r>
            <a:r>
              <a:rPr lang="en-US" sz="2000" dirty="0" smtClean="0"/>
              <a:t>.</a:t>
            </a:r>
            <a:r>
              <a:rPr lang="en-US" dirty="0" smtClean="0"/>
              <a:t>”</a:t>
            </a:r>
            <a:endParaRPr lang="en-US" dirty="0">
              <a:solidFill>
                <a:schemeClr val="tx2"/>
              </a:solidFill>
            </a:endParaRPr>
          </a:p>
        </p:txBody>
      </p:sp>
    </p:spTree>
    <p:extLst>
      <p:ext uri="{BB962C8B-B14F-4D97-AF65-F5344CB8AC3E}">
        <p14:creationId xmlns:p14="http://schemas.microsoft.com/office/powerpoint/2010/main" val="1905302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Theory of Mind</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solidFill>
                  <a:schemeClr val="tx2"/>
                </a:solidFill>
              </a:rPr>
              <a:t>Kayla: </a:t>
            </a:r>
            <a:r>
              <a:rPr lang="en-US" dirty="0" smtClean="0"/>
              <a:t>“</a:t>
            </a:r>
            <a:r>
              <a:rPr lang="en-US" dirty="0" smtClean="0"/>
              <a:t>Tom would look under </a:t>
            </a:r>
            <a:r>
              <a:rPr lang="en-US" dirty="0" smtClean="0"/>
              <a:t>the table.”</a:t>
            </a:r>
            <a:endParaRPr lang="en-US" sz="2000" dirty="0" smtClean="0">
              <a:solidFill>
                <a:schemeClr val="tx2"/>
              </a:solidFill>
            </a:endParaRPr>
          </a:p>
          <a:p>
            <a:pPr marL="0" indent="0">
              <a:buNone/>
            </a:pPr>
            <a:endParaRPr lang="en-US" sz="2000" dirty="0">
              <a:solidFill>
                <a:schemeClr val="tx2"/>
              </a:solidFill>
            </a:endParaRPr>
          </a:p>
          <a:p>
            <a:pPr marL="0" indent="0">
              <a:buNone/>
            </a:pPr>
            <a:endParaRPr lang="en-US" sz="2000" dirty="0" smtClean="0">
              <a:solidFill>
                <a:schemeClr val="tx2"/>
              </a:solidFill>
            </a:endParaRPr>
          </a:p>
          <a:p>
            <a:pPr marL="0" indent="0">
              <a:buNone/>
            </a:pPr>
            <a:r>
              <a:rPr lang="en-US" sz="2400" dirty="0" smtClean="0">
                <a:solidFill>
                  <a:schemeClr val="tx2"/>
                </a:solidFill>
              </a:rPr>
              <a:t>Olivia: </a:t>
            </a:r>
            <a:r>
              <a:rPr lang="en-US" dirty="0" smtClean="0"/>
              <a:t>“</a:t>
            </a:r>
            <a:r>
              <a:rPr lang="en-US" dirty="0" smtClean="0"/>
              <a:t>Tom </a:t>
            </a:r>
            <a:r>
              <a:rPr lang="en-US" dirty="0" smtClean="0"/>
              <a:t>would first look in Drawer </a:t>
            </a:r>
            <a:r>
              <a:rPr lang="en-US" dirty="0" smtClean="0"/>
              <a:t>A…right?”</a:t>
            </a:r>
            <a:endParaRPr lang="en-US" sz="2000" dirty="0" smtClean="0">
              <a:solidFill>
                <a:schemeClr val="tx2"/>
              </a:solidFill>
            </a:endParaRPr>
          </a:p>
          <a:p>
            <a:pPr marL="0" indent="0">
              <a:buNone/>
            </a:pPr>
            <a:endParaRPr lang="en-US" sz="2000" dirty="0">
              <a:solidFill>
                <a:schemeClr val="tx2"/>
              </a:solidFill>
            </a:endParaRPr>
          </a:p>
          <a:p>
            <a:pPr marL="0" indent="0">
              <a:buNone/>
            </a:pPr>
            <a:endParaRPr lang="en-US" sz="2000" dirty="0" smtClean="0">
              <a:solidFill>
                <a:schemeClr val="tx2"/>
              </a:solidFill>
            </a:endParaRPr>
          </a:p>
          <a:p>
            <a:pPr marL="0" indent="0">
              <a:buNone/>
            </a:pPr>
            <a:r>
              <a:rPr lang="en-US" sz="2400" dirty="0" smtClean="0">
                <a:solidFill>
                  <a:schemeClr val="tx2"/>
                </a:solidFill>
              </a:rPr>
              <a:t>Judith: </a:t>
            </a:r>
            <a:r>
              <a:rPr lang="en-US" dirty="0" smtClean="0"/>
              <a:t>“</a:t>
            </a:r>
            <a:r>
              <a:rPr lang="en-US" dirty="0" smtClean="0"/>
              <a:t>Tom </a:t>
            </a:r>
            <a:r>
              <a:rPr lang="en-US" dirty="0" smtClean="0"/>
              <a:t>would first look in Drawer A, </a:t>
            </a:r>
            <a:r>
              <a:rPr lang="en-US" dirty="0"/>
              <a:t>because </a:t>
            </a:r>
            <a:r>
              <a:rPr lang="en-US" dirty="0" smtClean="0"/>
              <a:t>that’s </a:t>
            </a:r>
            <a:r>
              <a:rPr lang="en-US" dirty="0"/>
              <a:t>where he put it, </a:t>
            </a:r>
            <a:r>
              <a:rPr lang="en-US" dirty="0" smtClean="0"/>
              <a:t>and he </a:t>
            </a:r>
            <a:r>
              <a:rPr lang="en-US" dirty="0"/>
              <a:t>has </a:t>
            </a:r>
            <a:r>
              <a:rPr lang="en-US" dirty="0" smtClean="0"/>
              <a:t>	no </a:t>
            </a:r>
            <a:r>
              <a:rPr lang="en-US" dirty="0"/>
              <a:t>knowledge that this other guy came in and moved it</a:t>
            </a:r>
            <a:r>
              <a:rPr lang="en-US" dirty="0" smtClean="0"/>
              <a:t>.”</a:t>
            </a:r>
            <a:endParaRPr lang="en-US" sz="2000" dirty="0">
              <a:solidFill>
                <a:schemeClr val="tx2"/>
              </a:solidFill>
            </a:endParaRPr>
          </a:p>
        </p:txBody>
      </p:sp>
    </p:spTree>
    <p:extLst>
      <p:ext uri="{BB962C8B-B14F-4D97-AF65-F5344CB8AC3E}">
        <p14:creationId xmlns:p14="http://schemas.microsoft.com/office/powerpoint/2010/main" val="2902943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are your close friends?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solidFill>
                  <a:schemeClr val="tx2"/>
                </a:solidFill>
              </a:rPr>
              <a:t>Kayla:</a:t>
            </a:r>
            <a:r>
              <a:rPr lang="en-US" sz="2000" dirty="0" smtClean="0">
                <a:solidFill>
                  <a:schemeClr val="tx2"/>
                </a:solidFill>
              </a:rPr>
              <a:t> </a:t>
            </a:r>
            <a:r>
              <a:rPr lang="en-US" dirty="0" smtClean="0"/>
              <a:t>She named two girls in her class. She has known one for two years and the other 	for one year. She likes them because they are nice to her. They “don’t argue 	much.”</a:t>
            </a:r>
            <a:endParaRPr lang="en-US" sz="2000" dirty="0" smtClean="0">
              <a:solidFill>
                <a:schemeClr val="tx2"/>
              </a:solidFill>
            </a:endParaRPr>
          </a:p>
          <a:p>
            <a:pPr marL="0" indent="0">
              <a:buNone/>
            </a:pPr>
            <a:endParaRPr lang="en-US" sz="2000" dirty="0">
              <a:solidFill>
                <a:schemeClr val="tx2"/>
              </a:solidFill>
            </a:endParaRPr>
          </a:p>
          <a:p>
            <a:pPr marL="0" indent="0">
              <a:buNone/>
            </a:pPr>
            <a:r>
              <a:rPr lang="en-US" sz="2400" dirty="0" smtClean="0">
                <a:solidFill>
                  <a:schemeClr val="tx2"/>
                </a:solidFill>
              </a:rPr>
              <a:t>Olivia: </a:t>
            </a:r>
            <a:r>
              <a:rPr lang="en-US" dirty="0" smtClean="0"/>
              <a:t>She named a boy and a girl in her class. She has known the boy for one year 	and the girl for three years. She likes them </a:t>
            </a:r>
            <a:r>
              <a:rPr lang="en-US" dirty="0"/>
              <a:t>because “They’re hilarious, and they </a:t>
            </a:r>
            <a:r>
              <a:rPr lang="en-US" dirty="0" smtClean="0"/>
              <a:t>	like what </a:t>
            </a:r>
            <a:r>
              <a:rPr lang="en-US" dirty="0"/>
              <a:t>I like, and they’re nice to me</a:t>
            </a:r>
            <a:r>
              <a:rPr lang="en-US" dirty="0" smtClean="0"/>
              <a:t>.”</a:t>
            </a:r>
            <a:endParaRPr lang="en-US" dirty="0" smtClean="0">
              <a:solidFill>
                <a:schemeClr val="tx2"/>
              </a:solidFill>
            </a:endParaRPr>
          </a:p>
          <a:p>
            <a:pPr marL="0" indent="0">
              <a:buNone/>
            </a:pPr>
            <a:endParaRPr lang="en-US" sz="2000" dirty="0" smtClean="0">
              <a:solidFill>
                <a:schemeClr val="tx2"/>
              </a:solidFill>
            </a:endParaRPr>
          </a:p>
          <a:p>
            <a:pPr marL="0" indent="0">
              <a:buNone/>
            </a:pPr>
            <a:r>
              <a:rPr lang="en-US" sz="2400" dirty="0" smtClean="0">
                <a:solidFill>
                  <a:schemeClr val="tx2"/>
                </a:solidFill>
              </a:rPr>
              <a:t>Judith: </a:t>
            </a:r>
            <a:r>
              <a:rPr lang="en-US" dirty="0" smtClean="0"/>
              <a:t>She named two girls in her dorm. She has known one for 4 months and the 	other since high school. She likes them because they share her sense of humor. 	She thinks they are similar in personality, but different in interests.</a:t>
            </a:r>
            <a:endParaRPr lang="en-US" sz="2000" dirty="0">
              <a:solidFill>
                <a:schemeClr val="tx2"/>
              </a:solidFill>
            </a:endParaRPr>
          </a:p>
        </p:txBody>
      </p:sp>
    </p:spTree>
    <p:extLst>
      <p:ext uri="{BB962C8B-B14F-4D97-AF65-F5344CB8AC3E}">
        <p14:creationId xmlns:p14="http://schemas.microsoft.com/office/powerpoint/2010/main" val="4191465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What do you want to be when you grow up?</a:t>
            </a:r>
            <a:endParaRPr lang="en-US" sz="3200" dirty="0"/>
          </a:p>
        </p:txBody>
      </p:sp>
      <p:sp>
        <p:nvSpPr>
          <p:cNvPr id="3" name="Content Placeholder 2"/>
          <p:cNvSpPr>
            <a:spLocks noGrp="1"/>
          </p:cNvSpPr>
          <p:nvPr>
            <p:ph idx="1"/>
          </p:nvPr>
        </p:nvSpPr>
        <p:spPr/>
        <p:txBody>
          <a:bodyPr>
            <a:normAutofit/>
          </a:bodyPr>
          <a:lstStyle/>
          <a:p>
            <a:pPr marL="0" indent="0">
              <a:buNone/>
            </a:pPr>
            <a:r>
              <a:rPr lang="en-US" sz="2400" dirty="0" smtClean="0">
                <a:solidFill>
                  <a:schemeClr val="tx2"/>
                </a:solidFill>
              </a:rPr>
              <a:t>Kayla: </a:t>
            </a:r>
            <a:r>
              <a:rPr lang="en-US" dirty="0" smtClean="0"/>
              <a:t>“A doctor</a:t>
            </a:r>
            <a:r>
              <a:rPr lang="en-US" dirty="0" smtClean="0"/>
              <a:t>. </a:t>
            </a:r>
            <a:r>
              <a:rPr lang="en-US" dirty="0" smtClean="0"/>
              <a:t>Doctors help people, and I see my own doctors fix people a lot.”</a:t>
            </a:r>
            <a:endParaRPr lang="en-US" sz="2000" dirty="0" smtClean="0">
              <a:solidFill>
                <a:schemeClr val="tx2"/>
              </a:solidFill>
            </a:endParaRPr>
          </a:p>
          <a:p>
            <a:pPr marL="0" indent="0">
              <a:buNone/>
            </a:pPr>
            <a:endParaRPr lang="en-US" sz="2000" dirty="0">
              <a:solidFill>
                <a:schemeClr val="tx2"/>
              </a:solidFill>
            </a:endParaRPr>
          </a:p>
          <a:p>
            <a:pPr marL="0" indent="0">
              <a:buNone/>
            </a:pPr>
            <a:r>
              <a:rPr lang="en-US" sz="2400" dirty="0" smtClean="0">
                <a:solidFill>
                  <a:schemeClr val="tx2"/>
                </a:solidFill>
              </a:rPr>
              <a:t>Olivia: </a:t>
            </a:r>
            <a:r>
              <a:rPr lang="en-US" dirty="0" smtClean="0"/>
              <a:t>“A</a:t>
            </a:r>
            <a:r>
              <a:rPr lang="en-US" sz="2400" dirty="0" smtClean="0">
                <a:solidFill>
                  <a:schemeClr val="tx2"/>
                </a:solidFill>
              </a:rPr>
              <a:t> </a:t>
            </a:r>
            <a:r>
              <a:rPr lang="en-US" dirty="0" smtClean="0"/>
              <a:t>writer</a:t>
            </a:r>
            <a:r>
              <a:rPr lang="en-US" dirty="0" smtClean="0"/>
              <a:t>. </a:t>
            </a:r>
            <a:r>
              <a:rPr lang="en-US" dirty="0" smtClean="0"/>
              <a:t>Writers create </a:t>
            </a:r>
            <a:r>
              <a:rPr lang="en-US" dirty="0" smtClean="0"/>
              <a:t>stories </a:t>
            </a:r>
            <a:r>
              <a:rPr lang="en-US" dirty="0"/>
              <a:t>that create a story where people can imagine </a:t>
            </a:r>
            <a:r>
              <a:rPr lang="en-US" dirty="0" smtClean="0"/>
              <a:t>	what’s </a:t>
            </a:r>
            <a:r>
              <a:rPr lang="en-US" dirty="0"/>
              <a:t>going on, and like…fantasy, and this cool stuff. It could be </a:t>
            </a:r>
            <a:r>
              <a:rPr lang="en-US" dirty="0" smtClean="0"/>
              <a:t>anything.”</a:t>
            </a:r>
            <a:endParaRPr lang="en-US" sz="2000" dirty="0">
              <a:solidFill>
                <a:schemeClr val="tx2"/>
              </a:solidFill>
            </a:endParaRPr>
          </a:p>
          <a:p>
            <a:pPr marL="0" indent="0">
              <a:buNone/>
            </a:pPr>
            <a:endParaRPr lang="en-US" sz="2000" dirty="0" smtClean="0">
              <a:solidFill>
                <a:schemeClr val="tx2"/>
              </a:solidFill>
            </a:endParaRPr>
          </a:p>
          <a:p>
            <a:pPr marL="0" indent="0">
              <a:buNone/>
            </a:pPr>
            <a:r>
              <a:rPr lang="en-US" sz="2400" dirty="0" smtClean="0">
                <a:solidFill>
                  <a:schemeClr val="tx2"/>
                </a:solidFill>
              </a:rPr>
              <a:t>Judith: </a:t>
            </a:r>
            <a:r>
              <a:rPr lang="en-US" dirty="0" smtClean="0"/>
              <a:t>“A second </a:t>
            </a:r>
            <a:r>
              <a:rPr lang="en-US" dirty="0" smtClean="0"/>
              <a:t>grade teacher. </a:t>
            </a:r>
            <a:r>
              <a:rPr lang="en-US" dirty="0" smtClean="0"/>
              <a:t>There is </a:t>
            </a:r>
            <a:r>
              <a:rPr lang="en-US" dirty="0" smtClean="0"/>
              <a:t>a lot to learn from little kids, as they </a:t>
            </a:r>
            <a:r>
              <a:rPr lang="en-US" dirty="0" smtClean="0"/>
              <a:t>have </a:t>
            </a:r>
            <a:r>
              <a:rPr lang="en-US" dirty="0" smtClean="0"/>
              <a:t>a </a:t>
            </a:r>
            <a:r>
              <a:rPr lang="en-US" dirty="0" smtClean="0"/>
              <a:t>	different </a:t>
            </a:r>
            <a:r>
              <a:rPr lang="en-US" dirty="0" smtClean="0"/>
              <a:t>perspective</a:t>
            </a:r>
            <a:r>
              <a:rPr lang="en-US" dirty="0" smtClean="0"/>
              <a:t>.”</a:t>
            </a:r>
            <a:endParaRPr lang="en-US" sz="2000" dirty="0">
              <a:solidFill>
                <a:schemeClr val="tx2"/>
              </a:solidFill>
            </a:endParaRPr>
          </a:p>
        </p:txBody>
      </p:sp>
    </p:spTree>
    <p:extLst>
      <p:ext uri="{BB962C8B-B14F-4D97-AF65-F5344CB8AC3E}">
        <p14:creationId xmlns:p14="http://schemas.microsoft.com/office/powerpoint/2010/main" val="3951266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What is the heaviest item you can pick up?</a:t>
            </a:r>
            <a:endParaRPr lang="en-US" sz="3600" dirty="0"/>
          </a:p>
        </p:txBody>
      </p:sp>
      <p:sp>
        <p:nvSpPr>
          <p:cNvPr id="3" name="Content Placeholder 2"/>
          <p:cNvSpPr>
            <a:spLocks noGrp="1"/>
          </p:cNvSpPr>
          <p:nvPr>
            <p:ph idx="1"/>
          </p:nvPr>
        </p:nvSpPr>
        <p:spPr/>
        <p:txBody>
          <a:bodyPr>
            <a:normAutofit/>
          </a:bodyPr>
          <a:lstStyle/>
          <a:p>
            <a:pPr marL="0" indent="0">
              <a:buNone/>
            </a:pPr>
            <a:r>
              <a:rPr lang="en-US" sz="2400" dirty="0" smtClean="0">
                <a:solidFill>
                  <a:schemeClr val="tx2"/>
                </a:solidFill>
              </a:rPr>
              <a:t>Kayla: </a:t>
            </a:r>
            <a:r>
              <a:rPr lang="en-US" dirty="0" smtClean="0"/>
              <a:t>“Pumpkins.” </a:t>
            </a:r>
            <a:r>
              <a:rPr lang="en-US" dirty="0" smtClean="0"/>
              <a:t>She did not know what to compare a pumpkin to.</a:t>
            </a:r>
            <a:endParaRPr lang="en-US" sz="2000" dirty="0" smtClean="0">
              <a:solidFill>
                <a:schemeClr val="tx2"/>
              </a:solidFill>
            </a:endParaRPr>
          </a:p>
          <a:p>
            <a:pPr marL="0" indent="0">
              <a:buNone/>
            </a:pPr>
            <a:endParaRPr lang="en-US" sz="2000" dirty="0">
              <a:solidFill>
                <a:schemeClr val="tx2"/>
              </a:solidFill>
            </a:endParaRPr>
          </a:p>
          <a:p>
            <a:pPr marL="0" indent="0">
              <a:buNone/>
            </a:pPr>
            <a:endParaRPr lang="en-US" sz="2000" dirty="0">
              <a:solidFill>
                <a:schemeClr val="tx2"/>
              </a:solidFill>
            </a:endParaRPr>
          </a:p>
          <a:p>
            <a:pPr marL="0" indent="0">
              <a:buNone/>
            </a:pPr>
            <a:r>
              <a:rPr lang="en-US" sz="2400" dirty="0" smtClean="0">
                <a:solidFill>
                  <a:schemeClr val="tx2"/>
                </a:solidFill>
              </a:rPr>
              <a:t>Olivia: </a:t>
            </a:r>
            <a:r>
              <a:rPr lang="en-US" dirty="0" smtClean="0"/>
              <a:t>“An </a:t>
            </a:r>
            <a:r>
              <a:rPr lang="en-US" dirty="0" smtClean="0"/>
              <a:t>easel</a:t>
            </a:r>
            <a:r>
              <a:rPr lang="en-US" dirty="0" smtClean="0"/>
              <a:t>.”  </a:t>
            </a:r>
            <a:r>
              <a:rPr lang="en-US" dirty="0" smtClean="0"/>
              <a:t>She did not know what to compare an easel to.</a:t>
            </a:r>
            <a:endParaRPr lang="en-US" sz="2000" dirty="0" smtClean="0">
              <a:solidFill>
                <a:schemeClr val="tx2"/>
              </a:solidFill>
            </a:endParaRPr>
          </a:p>
          <a:p>
            <a:pPr marL="0" indent="0">
              <a:buNone/>
            </a:pPr>
            <a:endParaRPr lang="en-US" sz="2000" dirty="0">
              <a:solidFill>
                <a:schemeClr val="tx2"/>
              </a:solidFill>
            </a:endParaRPr>
          </a:p>
          <a:p>
            <a:pPr marL="0" indent="0">
              <a:buNone/>
            </a:pPr>
            <a:endParaRPr lang="en-US" sz="2000" dirty="0" smtClean="0">
              <a:solidFill>
                <a:schemeClr val="tx2"/>
              </a:solidFill>
            </a:endParaRPr>
          </a:p>
          <a:p>
            <a:pPr marL="0" indent="0">
              <a:buNone/>
            </a:pPr>
            <a:r>
              <a:rPr lang="en-US" sz="2400" dirty="0" smtClean="0">
                <a:solidFill>
                  <a:schemeClr val="tx2"/>
                </a:solidFill>
              </a:rPr>
              <a:t>Judith: </a:t>
            </a:r>
            <a:r>
              <a:rPr lang="en-US" dirty="0" smtClean="0"/>
              <a:t>“I used to have to large </a:t>
            </a:r>
            <a:r>
              <a:rPr lang="en-US" dirty="0" smtClean="0"/>
              <a:t>bags of baking </a:t>
            </a:r>
            <a:r>
              <a:rPr lang="en-US" dirty="0" smtClean="0"/>
              <a:t>soda when I worked at the pool.”</a:t>
            </a:r>
          </a:p>
          <a:p>
            <a:pPr marL="0" indent="0">
              <a:buNone/>
            </a:pPr>
            <a:r>
              <a:rPr lang="en-US" dirty="0"/>
              <a:t>	</a:t>
            </a:r>
            <a:r>
              <a:rPr lang="en-US" dirty="0" smtClean="0"/>
              <a:t>She said </a:t>
            </a:r>
            <a:r>
              <a:rPr lang="en-US" dirty="0" smtClean="0"/>
              <a:t>each bag was approximately 50 pounds.</a:t>
            </a:r>
            <a:endParaRPr lang="en-US" sz="2000" dirty="0">
              <a:solidFill>
                <a:schemeClr val="tx2"/>
              </a:solidFill>
            </a:endParaRPr>
          </a:p>
        </p:txBody>
      </p:sp>
    </p:spTree>
    <p:extLst>
      <p:ext uri="{BB962C8B-B14F-4D97-AF65-F5344CB8AC3E}">
        <p14:creationId xmlns:p14="http://schemas.microsoft.com/office/powerpoint/2010/main" val="35565627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175</TotalTime>
  <Words>499</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Century Gothic</vt:lpstr>
      <vt:lpstr>Garamond</vt:lpstr>
      <vt:lpstr>Wingdings</vt:lpstr>
      <vt:lpstr>Savon</vt:lpstr>
      <vt:lpstr>Three ages Project</vt:lpstr>
      <vt:lpstr>Questions</vt:lpstr>
      <vt:lpstr>Subjects</vt:lpstr>
      <vt:lpstr>Have you grown a lot in the past year?</vt:lpstr>
      <vt:lpstr>Is it bad to take things that aren’t yours?//Why are there laws against stealing?</vt:lpstr>
      <vt:lpstr>Theory of Mind</vt:lpstr>
      <vt:lpstr>Who are your close friends?</vt:lpstr>
      <vt:lpstr>What do you want to be when you grow up?</vt:lpstr>
      <vt:lpstr>What is the heaviest item you can pick up?</vt:lpstr>
      <vt:lpstr>Theorists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alexc_000</dc:creator>
  <cp:lastModifiedBy>alexc_000</cp:lastModifiedBy>
  <cp:revision>17</cp:revision>
  <dcterms:created xsi:type="dcterms:W3CDTF">2015-11-19T16:24:37Z</dcterms:created>
  <dcterms:modified xsi:type="dcterms:W3CDTF">2015-11-24T17:07:55Z</dcterms:modified>
</cp:coreProperties>
</file>